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handoutMasterIdLst>
    <p:handoutMasterId r:id="rId23"/>
  </p:handoutMasterIdLst>
  <p:sldIdLst>
    <p:sldId id="289" r:id="rId2"/>
    <p:sldId id="290" r:id="rId3"/>
    <p:sldId id="292" r:id="rId4"/>
    <p:sldId id="293" r:id="rId5"/>
    <p:sldId id="291" r:id="rId6"/>
    <p:sldId id="296" r:id="rId7"/>
    <p:sldId id="298" r:id="rId8"/>
    <p:sldId id="299" r:id="rId9"/>
    <p:sldId id="301" r:id="rId10"/>
    <p:sldId id="302" r:id="rId11"/>
    <p:sldId id="303" r:id="rId12"/>
    <p:sldId id="304" r:id="rId13"/>
    <p:sldId id="307" r:id="rId14"/>
    <p:sldId id="305" r:id="rId15"/>
    <p:sldId id="306" r:id="rId16"/>
    <p:sldId id="308" r:id="rId17"/>
    <p:sldId id="309" r:id="rId18"/>
    <p:sldId id="310" r:id="rId19"/>
    <p:sldId id="311" r:id="rId20"/>
    <p:sldId id="312" r:id="rId21"/>
    <p:sldId id="313" r:id="rId22"/>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colombo" initials="v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5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118" d="100"/>
          <a:sy n="118" d="100"/>
        </p:scale>
        <p:origin x="-143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3076363" cy="511731"/>
          </a:xfrm>
          <a:prstGeom prst="rect">
            <a:avLst/>
          </a:prstGeom>
        </p:spPr>
        <p:txBody>
          <a:bodyPr vert="horz" lIns="95375" tIns="47688" rIns="95375" bIns="47688" rtlCol="0"/>
          <a:lstStyle>
            <a:lvl1pPr algn="l">
              <a:defRPr sz="1200"/>
            </a:lvl1pPr>
          </a:lstStyle>
          <a:p>
            <a:endParaRPr lang="es-ES"/>
          </a:p>
        </p:txBody>
      </p:sp>
      <p:sp>
        <p:nvSpPr>
          <p:cNvPr id="3" name="2 Marcador de fecha"/>
          <p:cNvSpPr>
            <a:spLocks noGrp="1"/>
          </p:cNvSpPr>
          <p:nvPr>
            <p:ph type="dt" sz="quarter" idx="1"/>
          </p:nvPr>
        </p:nvSpPr>
        <p:spPr>
          <a:xfrm>
            <a:off x="4021295" y="1"/>
            <a:ext cx="3076363" cy="511731"/>
          </a:xfrm>
          <a:prstGeom prst="rect">
            <a:avLst/>
          </a:prstGeom>
        </p:spPr>
        <p:txBody>
          <a:bodyPr vert="horz" lIns="95375" tIns="47688" rIns="95375" bIns="47688" rtlCol="0"/>
          <a:lstStyle>
            <a:lvl1pPr algn="r">
              <a:defRPr sz="1200"/>
            </a:lvl1pPr>
          </a:lstStyle>
          <a:p>
            <a:fld id="{C53FBCD8-9A00-49C2-8DD5-55FA24E090C1}" type="datetimeFigureOut">
              <a:rPr lang="es-ES" smtClean="0"/>
              <a:pPr/>
              <a:t>10/03/2017</a:t>
            </a:fld>
            <a:endParaRPr lang="es-ES"/>
          </a:p>
        </p:txBody>
      </p:sp>
      <p:sp>
        <p:nvSpPr>
          <p:cNvPr id="4" name="3 Marcador de pie de página"/>
          <p:cNvSpPr>
            <a:spLocks noGrp="1"/>
          </p:cNvSpPr>
          <p:nvPr>
            <p:ph type="ftr" sz="quarter" idx="2"/>
          </p:nvPr>
        </p:nvSpPr>
        <p:spPr>
          <a:xfrm>
            <a:off x="1" y="9721107"/>
            <a:ext cx="3076363" cy="511731"/>
          </a:xfrm>
          <a:prstGeom prst="rect">
            <a:avLst/>
          </a:prstGeom>
        </p:spPr>
        <p:txBody>
          <a:bodyPr vert="horz" lIns="95375" tIns="47688" rIns="95375" bIns="47688"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1295" y="9721107"/>
            <a:ext cx="3076363" cy="511731"/>
          </a:xfrm>
          <a:prstGeom prst="rect">
            <a:avLst/>
          </a:prstGeom>
        </p:spPr>
        <p:txBody>
          <a:bodyPr vert="horz" lIns="95375" tIns="47688" rIns="95375" bIns="47688" rtlCol="0" anchor="b"/>
          <a:lstStyle>
            <a:lvl1pPr algn="r">
              <a:defRPr sz="1200"/>
            </a:lvl1pPr>
          </a:lstStyle>
          <a:p>
            <a:fld id="{F4FB2699-6017-4E80-BAC6-63C3703B318E}" type="slidenum">
              <a:rPr lang="es-ES" smtClean="0"/>
              <a:pPr/>
              <a:t>‹Nº›</a:t>
            </a:fld>
            <a:endParaRPr lang="es-ES"/>
          </a:p>
        </p:txBody>
      </p:sp>
    </p:spTree>
    <p:extLst>
      <p:ext uri="{BB962C8B-B14F-4D97-AF65-F5344CB8AC3E}">
        <p14:creationId xmlns:p14="http://schemas.microsoft.com/office/powerpoint/2010/main" val="8307331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441AAD-2B28-461B-B27D-E4D8ADDEC1C5}" type="datetimeFigureOut">
              <a:rPr lang="es-ES" smtClean="0"/>
              <a:pPr/>
              <a:t>10/03/2017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B06033-FDFB-4029-8246-D13403ADD43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41AAD-2B28-461B-B27D-E4D8ADDEC1C5}" type="datetimeFigureOut">
              <a:rPr lang="es-ES" smtClean="0"/>
              <a:pPr/>
              <a:t>10/03/2017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06033-FDFB-4029-8246-D13403ADD43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40000" contrast="-75000"/>
                    </a14:imgEffect>
                  </a14:imgLayer>
                </a14:imgProps>
              </a:ext>
              <a:ext uri="{28A0092B-C50C-407E-A947-70E740481C1C}">
                <a14:useLocalDpi xmlns:a14="http://schemas.microsoft.com/office/drawing/2010/main" val="0"/>
              </a:ext>
            </a:extLst>
          </a:blip>
          <a:srcRect/>
          <a:stretch>
            <a:fillRect/>
          </a:stretch>
        </p:blipFill>
        <p:spPr bwMode="auto">
          <a:xfrm>
            <a:off x="0" y="-27384"/>
            <a:ext cx="9144000" cy="787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07504" y="3068960"/>
            <a:ext cx="8424936" cy="1338828"/>
          </a:xfrm>
          <a:prstGeom prst="rect">
            <a:avLst/>
          </a:prstGeom>
        </p:spPr>
        <p:txBody>
          <a:bodyPr wrap="square">
            <a:spAutoFit/>
          </a:bodyPr>
          <a:lstStyle/>
          <a:p>
            <a:pPr algn="ctr">
              <a:lnSpc>
                <a:spcPct val="150000"/>
              </a:lnSpc>
            </a:pPr>
            <a:r>
              <a:rPr lang="es-ES" b="1" dirty="0" smtClean="0">
                <a:solidFill>
                  <a:schemeClr val="bg1"/>
                </a:solidFill>
              </a:rPr>
              <a:t>CONTROL Y CERTIFICACIÓN FRUTALES</a:t>
            </a:r>
          </a:p>
          <a:p>
            <a:pPr algn="ctr">
              <a:lnSpc>
                <a:spcPct val="150000"/>
              </a:lnSpc>
            </a:pPr>
            <a:r>
              <a:rPr lang="es-ES" b="1" dirty="0" smtClean="0">
                <a:solidFill>
                  <a:schemeClr val="bg1"/>
                </a:solidFill>
              </a:rPr>
              <a:t>NUEVA REGLAMENTACIÓN EN VIGOR DESDE: </a:t>
            </a:r>
          </a:p>
          <a:p>
            <a:pPr algn="ctr">
              <a:lnSpc>
                <a:spcPct val="150000"/>
              </a:lnSpc>
            </a:pPr>
            <a:r>
              <a:rPr lang="es-ES" b="1" dirty="0" smtClean="0">
                <a:solidFill>
                  <a:schemeClr val="bg1"/>
                </a:solidFill>
              </a:rPr>
              <a:t>1/ENERO/2017</a:t>
            </a:r>
            <a:endParaRPr lang="es-ES" dirty="0">
              <a:solidFill>
                <a:schemeClr val="bg1"/>
              </a:solidFill>
            </a:endParaRPr>
          </a:p>
        </p:txBody>
      </p:sp>
      <p:pic>
        <p:nvPicPr>
          <p:cNvPr id="6" name="Picture 2" descr="C:\Users\jlourey\Desktop\Logos\090 cons_med_rur\PNG\cons_med_rur-c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8663" y="384140"/>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21672" y="7533456"/>
            <a:ext cx="963725" cy="215444"/>
          </a:xfrm>
          <a:prstGeom prst="rect">
            <a:avLst/>
          </a:prstGeom>
        </p:spPr>
        <p:txBody>
          <a:bodyPr wrap="none">
            <a:spAutoFit/>
          </a:bodyPr>
          <a:lstStyle/>
          <a:p>
            <a:r>
              <a:rPr lang="es-ES" sz="800" b="1" i="1" dirty="0" smtClean="0">
                <a:solidFill>
                  <a:schemeClr val="bg1"/>
                </a:solidFill>
                <a:effectLst>
                  <a:outerShdw blurRad="38100" dist="38100" dir="2700000" algn="tl">
                    <a:srgbClr val="000000">
                      <a:alpha val="43137"/>
                    </a:srgbClr>
                  </a:outerShdw>
                </a:effectLst>
                <a:cs typeface="Arial" pitchFamily="34" charset="0"/>
              </a:rPr>
              <a:t>SSPV/civ/10.03.17</a:t>
            </a:r>
            <a:endParaRPr lang="gl-ES" sz="800" b="1" i="1" dirty="0">
              <a:solidFill>
                <a:schemeClr val="bg1"/>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
        <p:nvSpPr>
          <p:cNvPr id="7" name="6 Rectángulo"/>
          <p:cNvSpPr/>
          <p:nvPr/>
        </p:nvSpPr>
        <p:spPr>
          <a:xfrm>
            <a:off x="331911" y="260648"/>
            <a:ext cx="4575035" cy="369332"/>
          </a:xfrm>
          <a:prstGeom prst="rect">
            <a:avLst/>
          </a:prstGeom>
        </p:spPr>
        <p:txBody>
          <a:bodyPr wrap="none">
            <a:spAutoFit/>
          </a:bodyPr>
          <a:lstStyle/>
          <a:p>
            <a:r>
              <a:rPr lang="es-ES" b="1" u="sng" dirty="0">
                <a:solidFill>
                  <a:schemeClr val="accent1">
                    <a:lumMod val="75000"/>
                  </a:schemeClr>
                </a:solidFill>
              </a:rPr>
              <a:t>Respecto al </a:t>
            </a:r>
            <a:r>
              <a:rPr lang="es-ES" b="1" u="sng" dirty="0" smtClean="0">
                <a:solidFill>
                  <a:schemeClr val="accent1">
                    <a:lumMod val="75000"/>
                  </a:schemeClr>
                </a:solidFill>
              </a:rPr>
              <a:t>Control y Certificación de plantas:</a:t>
            </a:r>
            <a:endParaRPr lang="es-ES" b="1" u="sng" dirty="0">
              <a:solidFill>
                <a:schemeClr val="accent1">
                  <a:lumMod val="75000"/>
                </a:schemeClr>
              </a:solidFill>
            </a:endParaRPr>
          </a:p>
        </p:txBody>
      </p:sp>
      <p:sp>
        <p:nvSpPr>
          <p:cNvPr id="8" name="7 Rectángulo"/>
          <p:cNvSpPr/>
          <p:nvPr/>
        </p:nvSpPr>
        <p:spPr>
          <a:xfrm>
            <a:off x="206694" y="715918"/>
            <a:ext cx="8856984" cy="5632311"/>
          </a:xfrm>
          <a:prstGeom prst="rect">
            <a:avLst/>
          </a:prstGeom>
        </p:spPr>
        <p:txBody>
          <a:bodyPr wrap="square">
            <a:spAutoFit/>
          </a:bodyPr>
          <a:lstStyle/>
          <a:p>
            <a:r>
              <a:rPr lang="es-ES" b="1" dirty="0" smtClean="0">
                <a:solidFill>
                  <a:schemeClr val="accent1">
                    <a:lumMod val="75000"/>
                  </a:schemeClr>
                </a:solidFill>
              </a:rPr>
              <a:t>Artículo </a:t>
            </a:r>
            <a:r>
              <a:rPr lang="es-ES" b="1" dirty="0">
                <a:solidFill>
                  <a:schemeClr val="accent1">
                    <a:lumMod val="75000"/>
                  </a:schemeClr>
                </a:solidFill>
              </a:rPr>
              <a:t>44. </a:t>
            </a:r>
            <a:r>
              <a:rPr lang="es-ES" i="1" dirty="0">
                <a:solidFill>
                  <a:schemeClr val="accent1">
                    <a:lumMod val="75000"/>
                  </a:schemeClr>
                </a:solidFill>
              </a:rPr>
              <a:t>Documento del proveedor para materiales CAC y estándar</a:t>
            </a:r>
            <a:r>
              <a:rPr lang="es-ES" i="1" dirty="0" smtClean="0">
                <a:solidFill>
                  <a:schemeClr val="accent1">
                    <a:lumMod val="75000"/>
                  </a:schemeClr>
                </a:solidFill>
              </a:rPr>
              <a:t>.</a:t>
            </a:r>
          </a:p>
          <a:p>
            <a:endParaRPr lang="es-ES" dirty="0"/>
          </a:p>
          <a:p>
            <a:r>
              <a:rPr lang="es-ES" dirty="0">
                <a:solidFill>
                  <a:schemeClr val="accent1">
                    <a:lumMod val="75000"/>
                  </a:schemeClr>
                </a:solidFill>
              </a:rPr>
              <a:t>2. El material vegetal a que acompaña el documento del proveedor debe quedar claramente identificado</a:t>
            </a:r>
            <a:endParaRPr lang="es-ES" i="1" dirty="0" smtClean="0">
              <a:solidFill>
                <a:schemeClr val="accent1">
                  <a:lumMod val="75000"/>
                </a:schemeClr>
              </a:solidFill>
            </a:endParaRPr>
          </a:p>
          <a:p>
            <a:endParaRPr lang="es-ES" dirty="0"/>
          </a:p>
          <a:p>
            <a:pPr algn="just"/>
            <a:r>
              <a:rPr lang="es-ES" dirty="0">
                <a:solidFill>
                  <a:schemeClr val="accent1">
                    <a:lumMod val="75000"/>
                  </a:schemeClr>
                </a:solidFill>
              </a:rPr>
              <a:t>3. El documento del proveedor deberá contener, como mínimo, la información siguiente</a:t>
            </a:r>
            <a:r>
              <a:rPr lang="es-ES" dirty="0" smtClean="0">
                <a:solidFill>
                  <a:schemeClr val="accent1">
                    <a:lumMod val="75000"/>
                  </a:schemeClr>
                </a:solidFill>
              </a:rPr>
              <a:t>:</a:t>
            </a:r>
          </a:p>
          <a:p>
            <a:pPr lvl="1" algn="just"/>
            <a:r>
              <a:rPr lang="es-ES" dirty="0" smtClean="0">
                <a:solidFill>
                  <a:schemeClr val="accent1">
                    <a:lumMod val="75000"/>
                  </a:schemeClr>
                </a:solidFill>
              </a:rPr>
              <a:t>a</a:t>
            </a:r>
            <a:r>
              <a:rPr lang="es-ES" dirty="0">
                <a:solidFill>
                  <a:schemeClr val="accent1">
                    <a:lumMod val="75000"/>
                  </a:schemeClr>
                </a:solidFill>
              </a:rPr>
              <a:t>) la indicación ‘‘Reglas y normas de la UE’’;</a:t>
            </a:r>
          </a:p>
          <a:p>
            <a:pPr lvl="1" algn="just"/>
            <a:r>
              <a:rPr lang="es-ES" dirty="0">
                <a:solidFill>
                  <a:schemeClr val="accent1">
                    <a:lumMod val="75000"/>
                  </a:schemeClr>
                </a:solidFill>
              </a:rPr>
              <a:t>b) el Estado Miembro en el que se ha elaborado el documento del proveedor o su código respectivo;</a:t>
            </a:r>
          </a:p>
          <a:p>
            <a:pPr lvl="1" algn="just"/>
            <a:r>
              <a:rPr lang="es-ES" dirty="0">
                <a:solidFill>
                  <a:schemeClr val="accent1">
                    <a:lumMod val="75000"/>
                  </a:schemeClr>
                </a:solidFill>
              </a:rPr>
              <a:t>c) el organismo oficial responsable o su código respectivo;</a:t>
            </a:r>
          </a:p>
          <a:p>
            <a:pPr lvl="1" algn="just"/>
            <a:r>
              <a:rPr lang="es-ES" dirty="0">
                <a:solidFill>
                  <a:schemeClr val="accent1">
                    <a:lumMod val="75000"/>
                  </a:schemeClr>
                </a:solidFill>
              </a:rPr>
              <a:t>d) el nombre del proveedor o su número de matrícula o código expedido por el organismo oficial responsable;</a:t>
            </a:r>
          </a:p>
          <a:p>
            <a:pPr lvl="1" algn="just"/>
            <a:r>
              <a:rPr lang="es-ES" dirty="0">
                <a:solidFill>
                  <a:schemeClr val="accent1">
                    <a:lumMod val="75000"/>
                  </a:schemeClr>
                </a:solidFill>
              </a:rPr>
              <a:t>e) la cantidad;</a:t>
            </a:r>
          </a:p>
          <a:p>
            <a:pPr lvl="1" algn="just"/>
            <a:r>
              <a:rPr lang="es-ES" dirty="0">
                <a:solidFill>
                  <a:schemeClr val="accent1">
                    <a:lumMod val="75000"/>
                  </a:schemeClr>
                </a:solidFill>
              </a:rPr>
              <a:t>f) el nombre botánico y común de la especie;</a:t>
            </a:r>
          </a:p>
          <a:p>
            <a:pPr lvl="1" algn="just"/>
            <a:r>
              <a:rPr lang="es-ES" dirty="0">
                <a:solidFill>
                  <a:schemeClr val="accent1">
                    <a:lumMod val="75000"/>
                  </a:schemeClr>
                </a:solidFill>
              </a:rPr>
              <a:t>g) la denominación de la variedad, y en su caso, el clon. En el caso de los patrones que no pertenezcan a una variedad, el nombre de la especie o el híbrido interespecífico de que se trate. Para los plantones de frutal dicha información se facilitará respecto a los patrones y los injertos. Para las variedades cuya solicitud de registro oficial o de una protección de obtención vegetal esté pendiente, dicha información debe indicar: ‘‘denominación propuesta» y «solicitud pendiente</a:t>
            </a:r>
            <a:r>
              <a:rPr lang="es-ES" dirty="0" smtClean="0">
                <a:solidFill>
                  <a:schemeClr val="accent1">
                    <a:lumMod val="75000"/>
                  </a:schemeClr>
                </a:solidFill>
              </a:rPr>
              <a:t>’’;</a:t>
            </a:r>
            <a:endParaRPr lang="es-ES" dirty="0">
              <a:solidFill>
                <a:schemeClr val="accent1">
                  <a:lumMod val="75000"/>
                </a:schemeClr>
              </a:solidFill>
            </a:endParaRPr>
          </a:p>
        </p:txBody>
      </p:sp>
    </p:spTree>
    <p:extLst>
      <p:ext uri="{BB962C8B-B14F-4D97-AF65-F5344CB8AC3E}">
        <p14:creationId xmlns:p14="http://schemas.microsoft.com/office/powerpoint/2010/main" val="3213052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
        <p:nvSpPr>
          <p:cNvPr id="7" name="6 Rectángulo"/>
          <p:cNvSpPr/>
          <p:nvPr/>
        </p:nvSpPr>
        <p:spPr>
          <a:xfrm>
            <a:off x="331911" y="260648"/>
            <a:ext cx="4549387" cy="646331"/>
          </a:xfrm>
          <a:prstGeom prst="rect">
            <a:avLst/>
          </a:prstGeom>
        </p:spPr>
        <p:txBody>
          <a:bodyPr wrap="none">
            <a:spAutoFit/>
          </a:bodyPr>
          <a:lstStyle/>
          <a:p>
            <a:endParaRPr lang="es-ES" b="1" u="sng" dirty="0" smtClean="0">
              <a:solidFill>
                <a:schemeClr val="accent1">
                  <a:lumMod val="75000"/>
                </a:schemeClr>
              </a:solidFill>
            </a:endParaRPr>
          </a:p>
          <a:p>
            <a:r>
              <a:rPr lang="es-ES" b="1" u="sng" dirty="0" smtClean="0">
                <a:solidFill>
                  <a:schemeClr val="accent1">
                    <a:lumMod val="75000"/>
                  </a:schemeClr>
                </a:solidFill>
              </a:rPr>
              <a:t>Respecto </a:t>
            </a:r>
            <a:r>
              <a:rPr lang="es-ES" b="1" u="sng" dirty="0">
                <a:solidFill>
                  <a:schemeClr val="accent1">
                    <a:lumMod val="75000"/>
                  </a:schemeClr>
                </a:solidFill>
              </a:rPr>
              <a:t>al </a:t>
            </a:r>
            <a:r>
              <a:rPr lang="es-ES" b="1" u="sng" dirty="0" smtClean="0">
                <a:solidFill>
                  <a:schemeClr val="accent1">
                    <a:lumMod val="75000"/>
                  </a:schemeClr>
                </a:solidFill>
              </a:rPr>
              <a:t>Control y Certificación de plantas:</a:t>
            </a:r>
            <a:endParaRPr lang="es-ES" b="1" u="sng" dirty="0">
              <a:solidFill>
                <a:schemeClr val="accent1">
                  <a:lumMod val="75000"/>
                </a:schemeClr>
              </a:solidFill>
            </a:endParaRPr>
          </a:p>
        </p:txBody>
      </p:sp>
      <p:sp>
        <p:nvSpPr>
          <p:cNvPr id="8" name="7 Rectángulo"/>
          <p:cNvSpPr/>
          <p:nvPr/>
        </p:nvSpPr>
        <p:spPr>
          <a:xfrm>
            <a:off x="206694" y="776893"/>
            <a:ext cx="8856984" cy="4247317"/>
          </a:xfrm>
          <a:prstGeom prst="rect">
            <a:avLst/>
          </a:prstGeom>
        </p:spPr>
        <p:txBody>
          <a:bodyPr wrap="square">
            <a:spAutoFit/>
          </a:bodyPr>
          <a:lstStyle/>
          <a:p>
            <a:endParaRPr lang="es-ES" dirty="0"/>
          </a:p>
          <a:p>
            <a:pPr lvl="1" algn="just"/>
            <a:endParaRPr lang="es-ES" dirty="0" smtClean="0">
              <a:solidFill>
                <a:schemeClr val="accent1">
                  <a:lumMod val="75000"/>
                </a:schemeClr>
              </a:solidFill>
            </a:endParaRPr>
          </a:p>
          <a:p>
            <a:pPr lvl="1" algn="just"/>
            <a:endParaRPr lang="es-ES" dirty="0">
              <a:solidFill>
                <a:schemeClr val="accent1">
                  <a:lumMod val="75000"/>
                </a:schemeClr>
              </a:solidFill>
            </a:endParaRPr>
          </a:p>
          <a:p>
            <a:pPr lvl="1" algn="just"/>
            <a:r>
              <a:rPr lang="es-ES" dirty="0" smtClean="0">
                <a:solidFill>
                  <a:schemeClr val="accent1">
                    <a:lumMod val="75000"/>
                  </a:schemeClr>
                </a:solidFill>
              </a:rPr>
              <a:t>h</a:t>
            </a:r>
            <a:r>
              <a:rPr lang="es-ES" dirty="0">
                <a:solidFill>
                  <a:schemeClr val="accent1">
                    <a:lumMod val="75000"/>
                  </a:schemeClr>
                </a:solidFill>
              </a:rPr>
              <a:t>) la indicación ‘‘material CAC’’;</a:t>
            </a:r>
          </a:p>
          <a:p>
            <a:pPr lvl="1" algn="just"/>
            <a:r>
              <a:rPr lang="es-ES" dirty="0">
                <a:solidFill>
                  <a:schemeClr val="accent1">
                    <a:lumMod val="75000"/>
                  </a:schemeClr>
                </a:solidFill>
              </a:rPr>
              <a:t>i) el número de serie individual, o el número de semana, o el número de lote;</a:t>
            </a:r>
          </a:p>
          <a:p>
            <a:pPr lvl="1" algn="just"/>
            <a:r>
              <a:rPr lang="es-ES" dirty="0">
                <a:solidFill>
                  <a:schemeClr val="accent1">
                    <a:lumMod val="75000"/>
                  </a:schemeClr>
                </a:solidFill>
              </a:rPr>
              <a:t>j) el país de producción y su código respectivo, si es distinto del Estado Miembro en el que se ha elaborado el documento del proveedor; </a:t>
            </a:r>
            <a:endParaRPr lang="es-ES" dirty="0" smtClean="0">
              <a:solidFill>
                <a:schemeClr val="accent1">
                  <a:lumMod val="75000"/>
                </a:schemeClr>
              </a:solidFill>
            </a:endParaRPr>
          </a:p>
          <a:p>
            <a:pPr lvl="1"/>
            <a:r>
              <a:rPr lang="es-ES" dirty="0" smtClean="0">
                <a:solidFill>
                  <a:schemeClr val="accent1">
                    <a:lumMod val="75000"/>
                  </a:schemeClr>
                </a:solidFill>
              </a:rPr>
              <a:t>k</a:t>
            </a:r>
            <a:r>
              <a:rPr lang="es-ES" dirty="0">
                <a:solidFill>
                  <a:schemeClr val="accent1">
                    <a:lumMod val="75000"/>
                  </a:schemeClr>
                </a:solidFill>
              </a:rPr>
              <a:t>) la fecha de emisión del documento</a:t>
            </a:r>
            <a:r>
              <a:rPr lang="es-ES" dirty="0" smtClean="0">
                <a:solidFill>
                  <a:schemeClr val="accent1">
                    <a:lumMod val="75000"/>
                  </a:schemeClr>
                </a:solidFill>
              </a:rPr>
              <a:t>.</a:t>
            </a:r>
          </a:p>
          <a:p>
            <a:pPr lvl="1"/>
            <a:endParaRPr lang="es-ES" dirty="0">
              <a:solidFill>
                <a:schemeClr val="accent1">
                  <a:lumMod val="75000"/>
                </a:schemeClr>
              </a:solidFill>
            </a:endParaRPr>
          </a:p>
          <a:p>
            <a:r>
              <a:rPr lang="es-ES" dirty="0">
                <a:solidFill>
                  <a:schemeClr val="accent1">
                    <a:lumMod val="75000"/>
                  </a:schemeClr>
                </a:solidFill>
              </a:rPr>
              <a:t>4. El documento del proveedor estará impreso de forma indeleble, al menos, en la lengua española oficial del Estado, de manera que resulte fácilmente visible y legible</a:t>
            </a:r>
            <a:r>
              <a:rPr lang="es-ES" dirty="0" smtClean="0">
                <a:solidFill>
                  <a:schemeClr val="accent1">
                    <a:lumMod val="75000"/>
                  </a:schemeClr>
                </a:solidFill>
              </a:rPr>
              <a:t>.</a:t>
            </a:r>
          </a:p>
          <a:p>
            <a:endParaRPr lang="es-ES" dirty="0">
              <a:solidFill>
                <a:schemeClr val="accent1">
                  <a:lumMod val="75000"/>
                </a:schemeClr>
              </a:solidFill>
            </a:endParaRPr>
          </a:p>
          <a:p>
            <a:r>
              <a:rPr lang="es-ES" dirty="0">
                <a:solidFill>
                  <a:schemeClr val="accent1">
                    <a:lumMod val="75000"/>
                  </a:schemeClr>
                </a:solidFill>
              </a:rPr>
              <a:t>5. El material estándar se acompañará de un documento del proveedor de acuerdo con los apartados 2, 3 y 4, pero se eliminará la indicación ‘‘Reglas y normas de la UE’’ y se sustituirá en el apartado g) la indicación ‘‘material CAC’’ por ‘‘material estándar’’.</a:t>
            </a:r>
          </a:p>
        </p:txBody>
      </p:sp>
    </p:spTree>
    <p:extLst>
      <p:ext uri="{BB962C8B-B14F-4D97-AF65-F5344CB8AC3E}">
        <p14:creationId xmlns:p14="http://schemas.microsoft.com/office/powerpoint/2010/main" val="1335297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
        <p:nvSpPr>
          <p:cNvPr id="7" name="6 Rectángulo"/>
          <p:cNvSpPr/>
          <p:nvPr/>
        </p:nvSpPr>
        <p:spPr>
          <a:xfrm>
            <a:off x="331911" y="260648"/>
            <a:ext cx="4549387" cy="646331"/>
          </a:xfrm>
          <a:prstGeom prst="rect">
            <a:avLst/>
          </a:prstGeom>
        </p:spPr>
        <p:txBody>
          <a:bodyPr wrap="none">
            <a:spAutoFit/>
          </a:bodyPr>
          <a:lstStyle/>
          <a:p>
            <a:endParaRPr lang="es-ES" b="1" u="sng" dirty="0" smtClean="0">
              <a:solidFill>
                <a:schemeClr val="accent1">
                  <a:lumMod val="75000"/>
                </a:schemeClr>
              </a:solidFill>
            </a:endParaRPr>
          </a:p>
          <a:p>
            <a:r>
              <a:rPr lang="es-ES" b="1" u="sng" dirty="0" smtClean="0">
                <a:solidFill>
                  <a:schemeClr val="accent2">
                    <a:lumMod val="50000"/>
                  </a:schemeClr>
                </a:solidFill>
              </a:rPr>
              <a:t>Respecto </a:t>
            </a:r>
            <a:r>
              <a:rPr lang="es-ES" b="1" u="sng" dirty="0">
                <a:solidFill>
                  <a:schemeClr val="accent2">
                    <a:lumMod val="50000"/>
                  </a:schemeClr>
                </a:solidFill>
              </a:rPr>
              <a:t>al </a:t>
            </a:r>
            <a:r>
              <a:rPr lang="es-ES" b="1" u="sng" dirty="0" smtClean="0">
                <a:solidFill>
                  <a:schemeClr val="accent2">
                    <a:lumMod val="50000"/>
                  </a:schemeClr>
                </a:solidFill>
              </a:rPr>
              <a:t>Control </a:t>
            </a:r>
            <a:r>
              <a:rPr lang="es-ES" b="1" u="sng" dirty="0" smtClean="0">
                <a:solidFill>
                  <a:schemeClr val="accent1">
                    <a:lumMod val="75000"/>
                  </a:schemeClr>
                </a:solidFill>
              </a:rPr>
              <a:t>y Certificación de plantas:</a:t>
            </a:r>
            <a:endParaRPr lang="es-ES" b="1" u="sng" dirty="0">
              <a:solidFill>
                <a:schemeClr val="accent1">
                  <a:lumMod val="75000"/>
                </a:schemeClr>
              </a:solidFill>
            </a:endParaRPr>
          </a:p>
        </p:txBody>
      </p:sp>
      <p:sp>
        <p:nvSpPr>
          <p:cNvPr id="8" name="7 Rectángulo"/>
          <p:cNvSpPr/>
          <p:nvPr/>
        </p:nvSpPr>
        <p:spPr>
          <a:xfrm>
            <a:off x="206694" y="882586"/>
            <a:ext cx="8856984" cy="4247317"/>
          </a:xfrm>
          <a:prstGeom prst="rect">
            <a:avLst/>
          </a:prstGeom>
        </p:spPr>
        <p:txBody>
          <a:bodyPr wrap="square">
            <a:spAutoFit/>
          </a:bodyPr>
          <a:lstStyle/>
          <a:p>
            <a:endParaRPr lang="es-ES" b="1" dirty="0" smtClean="0">
              <a:solidFill>
                <a:schemeClr val="accent1">
                  <a:lumMod val="75000"/>
                </a:schemeClr>
              </a:solidFill>
            </a:endParaRPr>
          </a:p>
          <a:p>
            <a:endParaRPr lang="es-ES" b="1" dirty="0">
              <a:solidFill>
                <a:schemeClr val="accent1">
                  <a:lumMod val="75000"/>
                </a:schemeClr>
              </a:solidFill>
            </a:endParaRPr>
          </a:p>
          <a:p>
            <a:r>
              <a:rPr lang="es-ES" b="1" dirty="0" smtClean="0">
                <a:solidFill>
                  <a:schemeClr val="accent1">
                    <a:lumMod val="75000"/>
                  </a:schemeClr>
                </a:solidFill>
              </a:rPr>
              <a:t>Artículo </a:t>
            </a:r>
            <a:r>
              <a:rPr lang="es-ES" b="1" dirty="0">
                <a:solidFill>
                  <a:schemeClr val="accent1">
                    <a:lumMod val="75000"/>
                  </a:schemeClr>
                </a:solidFill>
              </a:rPr>
              <a:t>44. </a:t>
            </a:r>
            <a:r>
              <a:rPr lang="es-ES" i="1" dirty="0">
                <a:solidFill>
                  <a:schemeClr val="accent1">
                    <a:lumMod val="75000"/>
                  </a:schemeClr>
                </a:solidFill>
              </a:rPr>
              <a:t>Documento del proveedor para materiales CAC y estándar</a:t>
            </a:r>
            <a:r>
              <a:rPr lang="es-ES" i="1" dirty="0" smtClean="0">
                <a:solidFill>
                  <a:schemeClr val="accent1">
                    <a:lumMod val="75000"/>
                  </a:schemeClr>
                </a:solidFill>
              </a:rPr>
              <a:t>.</a:t>
            </a:r>
          </a:p>
          <a:p>
            <a:endParaRPr lang="es-ES" i="1" dirty="0" smtClean="0">
              <a:solidFill>
                <a:schemeClr val="accent1">
                  <a:lumMod val="75000"/>
                </a:schemeClr>
              </a:solidFill>
            </a:endParaRPr>
          </a:p>
          <a:p>
            <a:pPr lvl="0"/>
            <a:r>
              <a:rPr lang="es-ES" dirty="0">
                <a:solidFill>
                  <a:schemeClr val="accent1">
                    <a:lumMod val="75000"/>
                  </a:schemeClr>
                </a:solidFill>
              </a:rPr>
              <a:t>Se admite en CAC/estándar, que se emita un segundo “</a:t>
            </a:r>
            <a:r>
              <a:rPr lang="es-ES" b="1" dirty="0">
                <a:solidFill>
                  <a:schemeClr val="accent1">
                    <a:lumMod val="75000"/>
                  </a:schemeClr>
                </a:solidFill>
              </a:rPr>
              <a:t>documento del proveedor”, </a:t>
            </a:r>
            <a:r>
              <a:rPr lang="es-ES" dirty="0">
                <a:solidFill>
                  <a:schemeClr val="accent1">
                    <a:lumMod val="75000"/>
                  </a:schemeClr>
                </a:solidFill>
              </a:rPr>
              <a:t>si el material pasa de un productor a otro, pero debe quedar reflejado en el documento: puntos </a:t>
            </a:r>
            <a:r>
              <a:rPr lang="es-ES" b="1" dirty="0">
                <a:solidFill>
                  <a:schemeClr val="accent1">
                    <a:lumMod val="75000"/>
                  </a:schemeClr>
                </a:solidFill>
              </a:rPr>
              <a:t>44.3.b, d</a:t>
            </a:r>
            <a:r>
              <a:rPr lang="es-ES" dirty="0">
                <a:solidFill>
                  <a:schemeClr val="accent1">
                    <a:lumMod val="75000"/>
                  </a:schemeClr>
                </a:solidFill>
              </a:rPr>
              <a:t> y </a:t>
            </a:r>
            <a:r>
              <a:rPr lang="es-ES" b="1" dirty="0">
                <a:solidFill>
                  <a:schemeClr val="accent1">
                    <a:lumMod val="75000"/>
                  </a:schemeClr>
                </a:solidFill>
              </a:rPr>
              <a:t>j</a:t>
            </a:r>
            <a:r>
              <a:rPr lang="es-ES" dirty="0">
                <a:solidFill>
                  <a:schemeClr val="accent1">
                    <a:lumMod val="75000"/>
                  </a:schemeClr>
                </a:solidFill>
              </a:rPr>
              <a:t>. En el </a:t>
            </a:r>
            <a:r>
              <a:rPr lang="es-ES" b="1" dirty="0">
                <a:solidFill>
                  <a:schemeClr val="accent1">
                    <a:lumMod val="75000"/>
                  </a:schemeClr>
                </a:solidFill>
              </a:rPr>
              <a:t>j</a:t>
            </a:r>
            <a:r>
              <a:rPr lang="es-ES" dirty="0">
                <a:solidFill>
                  <a:schemeClr val="accent1">
                    <a:lumMod val="75000"/>
                  </a:schemeClr>
                </a:solidFill>
              </a:rPr>
              <a:t> pone el </a:t>
            </a:r>
            <a:r>
              <a:rPr lang="es-ES" dirty="0" smtClean="0">
                <a:solidFill>
                  <a:schemeClr val="accent1">
                    <a:lumMod val="75000"/>
                  </a:schemeClr>
                </a:solidFill>
              </a:rPr>
              <a:t>proveedor, </a:t>
            </a:r>
            <a:r>
              <a:rPr lang="es-ES" dirty="0">
                <a:solidFill>
                  <a:schemeClr val="accent1">
                    <a:lumMod val="75000"/>
                  </a:schemeClr>
                </a:solidFill>
              </a:rPr>
              <a:t>si es distinto de un segundo proveedor. </a:t>
            </a:r>
          </a:p>
          <a:p>
            <a:endParaRPr lang="es-ES" dirty="0" smtClean="0"/>
          </a:p>
          <a:p>
            <a:endParaRPr lang="es-ES" dirty="0"/>
          </a:p>
          <a:p>
            <a:r>
              <a:rPr lang="es-ES" b="1" dirty="0">
                <a:solidFill>
                  <a:schemeClr val="accent1">
                    <a:lumMod val="75000"/>
                  </a:schemeClr>
                </a:solidFill>
              </a:rPr>
              <a:t>Artículo 45. </a:t>
            </a:r>
            <a:r>
              <a:rPr lang="es-ES" i="1" dirty="0">
                <a:solidFill>
                  <a:schemeClr val="accent1">
                    <a:lumMod val="75000"/>
                  </a:schemeClr>
                </a:solidFill>
              </a:rPr>
              <a:t>Minoristas</a:t>
            </a:r>
            <a:r>
              <a:rPr lang="es-ES" i="1" dirty="0" smtClean="0">
                <a:solidFill>
                  <a:schemeClr val="accent1">
                    <a:lumMod val="75000"/>
                  </a:schemeClr>
                </a:solidFill>
              </a:rPr>
              <a:t>.</a:t>
            </a:r>
          </a:p>
          <a:p>
            <a:endParaRPr lang="es-ES" dirty="0">
              <a:solidFill>
                <a:schemeClr val="accent1">
                  <a:lumMod val="75000"/>
                </a:schemeClr>
              </a:solidFill>
            </a:endParaRPr>
          </a:p>
          <a:p>
            <a:r>
              <a:rPr lang="es-ES" dirty="0">
                <a:solidFill>
                  <a:schemeClr val="accent1">
                    <a:lumMod val="75000"/>
                  </a:schemeClr>
                </a:solidFill>
              </a:rPr>
              <a:t>En el caso de comercialización por minoristas, de plantas de vivero de categoría CAC, </a:t>
            </a:r>
            <a:r>
              <a:rPr lang="es-ES" b="1" dirty="0">
                <a:solidFill>
                  <a:schemeClr val="accent1">
                    <a:lumMod val="75000"/>
                  </a:schemeClr>
                </a:solidFill>
              </a:rPr>
              <a:t>a consumidores finales no profesionales</a:t>
            </a:r>
            <a:r>
              <a:rPr lang="es-ES" dirty="0">
                <a:solidFill>
                  <a:schemeClr val="accent1">
                    <a:lumMod val="75000"/>
                  </a:schemeClr>
                </a:solidFill>
              </a:rPr>
              <a:t>, </a:t>
            </a:r>
            <a:r>
              <a:rPr lang="es-ES" b="1" dirty="0">
                <a:solidFill>
                  <a:schemeClr val="accent1">
                    <a:lumMod val="75000"/>
                  </a:schemeClr>
                </a:solidFill>
              </a:rPr>
              <a:t>la información de la </a:t>
            </a:r>
            <a:r>
              <a:rPr lang="es-ES" b="1" dirty="0">
                <a:solidFill>
                  <a:srgbClr val="FF0000"/>
                </a:solidFill>
              </a:rPr>
              <a:t>etiqueta </a:t>
            </a:r>
            <a:r>
              <a:rPr lang="es-ES" dirty="0">
                <a:solidFill>
                  <a:schemeClr val="accent1">
                    <a:lumMod val="75000"/>
                  </a:schemeClr>
                </a:solidFill>
              </a:rPr>
              <a:t>podrá reducirse a las informaciones </a:t>
            </a:r>
            <a:r>
              <a:rPr lang="es-ES" b="1" dirty="0">
                <a:solidFill>
                  <a:schemeClr val="accent1">
                    <a:lumMod val="75000"/>
                  </a:schemeClr>
                </a:solidFill>
              </a:rPr>
              <a:t>d), e), f) y g) </a:t>
            </a:r>
            <a:r>
              <a:rPr lang="es-ES" dirty="0">
                <a:solidFill>
                  <a:schemeClr val="accent1">
                    <a:lumMod val="75000"/>
                  </a:schemeClr>
                </a:solidFill>
              </a:rPr>
              <a:t>del </a:t>
            </a:r>
            <a:r>
              <a:rPr lang="es-ES" b="1" dirty="0">
                <a:solidFill>
                  <a:schemeClr val="accent1">
                    <a:lumMod val="75000"/>
                  </a:schemeClr>
                </a:solidFill>
              </a:rPr>
              <a:t>artículo anterior</a:t>
            </a:r>
            <a:r>
              <a:rPr lang="es-ES" dirty="0">
                <a:solidFill>
                  <a:schemeClr val="accent1">
                    <a:lumMod val="75000"/>
                  </a:schemeClr>
                </a:solidFill>
              </a:rPr>
              <a:t>.</a:t>
            </a:r>
          </a:p>
          <a:p>
            <a:endParaRPr lang="es-ES" dirty="0"/>
          </a:p>
        </p:txBody>
      </p:sp>
    </p:spTree>
    <p:extLst>
      <p:ext uri="{BB962C8B-B14F-4D97-AF65-F5344CB8AC3E}">
        <p14:creationId xmlns:p14="http://schemas.microsoft.com/office/powerpoint/2010/main" val="3429546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
        <p:nvSpPr>
          <p:cNvPr id="7" name="6 Rectángulo"/>
          <p:cNvSpPr/>
          <p:nvPr/>
        </p:nvSpPr>
        <p:spPr>
          <a:xfrm>
            <a:off x="331911" y="260648"/>
            <a:ext cx="4549387" cy="646331"/>
          </a:xfrm>
          <a:prstGeom prst="rect">
            <a:avLst/>
          </a:prstGeom>
        </p:spPr>
        <p:txBody>
          <a:bodyPr wrap="none">
            <a:spAutoFit/>
          </a:bodyPr>
          <a:lstStyle/>
          <a:p>
            <a:endParaRPr lang="es-ES" b="1" u="sng" dirty="0" smtClean="0">
              <a:solidFill>
                <a:schemeClr val="accent1">
                  <a:lumMod val="75000"/>
                </a:schemeClr>
              </a:solidFill>
            </a:endParaRPr>
          </a:p>
          <a:p>
            <a:r>
              <a:rPr lang="es-ES" b="1" u="sng" dirty="0" smtClean="0">
                <a:solidFill>
                  <a:schemeClr val="accent1">
                    <a:lumMod val="75000"/>
                  </a:schemeClr>
                </a:solidFill>
              </a:rPr>
              <a:t>Respecto </a:t>
            </a:r>
            <a:r>
              <a:rPr lang="es-ES" b="1" u="sng" dirty="0">
                <a:solidFill>
                  <a:schemeClr val="accent1">
                    <a:lumMod val="75000"/>
                  </a:schemeClr>
                </a:solidFill>
              </a:rPr>
              <a:t>al </a:t>
            </a:r>
            <a:r>
              <a:rPr lang="es-ES" b="1" u="sng" dirty="0" smtClean="0">
                <a:solidFill>
                  <a:schemeClr val="accent1">
                    <a:lumMod val="75000"/>
                  </a:schemeClr>
                </a:solidFill>
              </a:rPr>
              <a:t>Control y Certificación de plantas:</a:t>
            </a:r>
            <a:endParaRPr lang="es-ES" b="1" u="sng" dirty="0">
              <a:solidFill>
                <a:schemeClr val="accent1">
                  <a:lumMod val="75000"/>
                </a:schemeClr>
              </a:solidFill>
            </a:endParaRPr>
          </a:p>
        </p:txBody>
      </p:sp>
      <p:sp>
        <p:nvSpPr>
          <p:cNvPr id="8" name="7 Rectángulo"/>
          <p:cNvSpPr/>
          <p:nvPr/>
        </p:nvSpPr>
        <p:spPr>
          <a:xfrm>
            <a:off x="206694" y="882586"/>
            <a:ext cx="8856984" cy="923330"/>
          </a:xfrm>
          <a:prstGeom prst="rect">
            <a:avLst/>
          </a:prstGeom>
        </p:spPr>
        <p:txBody>
          <a:bodyPr wrap="square">
            <a:spAutoFit/>
          </a:bodyPr>
          <a:lstStyle/>
          <a:p>
            <a:endParaRPr lang="es-ES" b="1" dirty="0" smtClean="0">
              <a:solidFill>
                <a:schemeClr val="accent1">
                  <a:lumMod val="75000"/>
                </a:schemeClr>
              </a:solidFill>
            </a:endParaRPr>
          </a:p>
          <a:p>
            <a:endParaRPr lang="es-ES" b="1" dirty="0" smtClean="0">
              <a:solidFill>
                <a:schemeClr val="accent1">
                  <a:lumMod val="75000"/>
                </a:schemeClr>
              </a:solidFill>
            </a:endParaRPr>
          </a:p>
          <a:p>
            <a:endParaRPr lang="es-ES" dirty="0"/>
          </a:p>
        </p:txBody>
      </p:sp>
      <p:sp>
        <p:nvSpPr>
          <p:cNvPr id="2" name="1 Rectángulo"/>
          <p:cNvSpPr/>
          <p:nvPr/>
        </p:nvSpPr>
        <p:spPr>
          <a:xfrm>
            <a:off x="107504" y="1341923"/>
            <a:ext cx="8856984" cy="3416320"/>
          </a:xfrm>
          <a:prstGeom prst="rect">
            <a:avLst/>
          </a:prstGeom>
        </p:spPr>
        <p:txBody>
          <a:bodyPr wrap="square">
            <a:spAutoFit/>
          </a:bodyPr>
          <a:lstStyle/>
          <a:p>
            <a:pPr lvl="0" algn="just"/>
            <a:r>
              <a:rPr lang="es-ES" dirty="0">
                <a:solidFill>
                  <a:schemeClr val="accent2">
                    <a:lumMod val="50000"/>
                  </a:schemeClr>
                </a:solidFill>
              </a:rPr>
              <a:t>Si la planta viene certificada, el punto </a:t>
            </a:r>
            <a:r>
              <a:rPr lang="es-ES" b="1" dirty="0">
                <a:solidFill>
                  <a:schemeClr val="accent2">
                    <a:lumMod val="50000"/>
                  </a:schemeClr>
                </a:solidFill>
              </a:rPr>
              <a:t>41.3.m</a:t>
            </a:r>
            <a:r>
              <a:rPr lang="es-ES" dirty="0">
                <a:solidFill>
                  <a:schemeClr val="accent2">
                    <a:lumMod val="50000"/>
                  </a:schemeClr>
                </a:solidFill>
              </a:rPr>
              <a:t> deja claro que </a:t>
            </a:r>
            <a:r>
              <a:rPr lang="es-ES" b="1" dirty="0">
                <a:solidFill>
                  <a:srgbClr val="FF0000"/>
                </a:solidFill>
              </a:rPr>
              <a:t>es posible sustituir una etiqueta por otra en certificada.</a:t>
            </a:r>
            <a:r>
              <a:rPr lang="es-ES" dirty="0">
                <a:solidFill>
                  <a:srgbClr val="FF0000"/>
                </a:solidFill>
              </a:rPr>
              <a:t> </a:t>
            </a:r>
            <a:r>
              <a:rPr lang="es-ES" dirty="0">
                <a:solidFill>
                  <a:schemeClr val="accent2">
                    <a:lumMod val="50000"/>
                  </a:schemeClr>
                </a:solidFill>
              </a:rPr>
              <a:t>Si el material se vuelve a </a:t>
            </a:r>
            <a:r>
              <a:rPr lang="es-ES" dirty="0" err="1">
                <a:solidFill>
                  <a:schemeClr val="accent2">
                    <a:lumMod val="50000"/>
                  </a:schemeClr>
                </a:solidFill>
              </a:rPr>
              <a:t>reetiquetar</a:t>
            </a:r>
            <a:r>
              <a:rPr lang="es-ES" dirty="0">
                <a:solidFill>
                  <a:schemeClr val="accent2">
                    <a:lumMod val="50000"/>
                  </a:schemeClr>
                </a:solidFill>
              </a:rPr>
              <a:t>, </a:t>
            </a:r>
            <a:r>
              <a:rPr lang="es-ES" dirty="0">
                <a:solidFill>
                  <a:srgbClr val="FF0000"/>
                </a:solidFill>
              </a:rPr>
              <a:t>el año de emisión de la primera etiqueta debe constar en la segunda</a:t>
            </a:r>
            <a:r>
              <a:rPr lang="es-ES" dirty="0">
                <a:solidFill>
                  <a:schemeClr val="accent2">
                    <a:lumMod val="50000"/>
                  </a:schemeClr>
                </a:solidFill>
              </a:rPr>
              <a:t>, así como si ha habido distintos países </a:t>
            </a:r>
            <a:r>
              <a:rPr lang="es-ES" b="1" dirty="0">
                <a:solidFill>
                  <a:schemeClr val="accent2">
                    <a:lumMod val="50000"/>
                  </a:schemeClr>
                </a:solidFill>
              </a:rPr>
              <a:t>(k) </a:t>
            </a:r>
            <a:r>
              <a:rPr lang="es-ES" dirty="0">
                <a:solidFill>
                  <a:schemeClr val="accent2">
                    <a:lumMod val="50000"/>
                  </a:schemeClr>
                </a:solidFill>
              </a:rPr>
              <a:t>y quien es el segundo operador </a:t>
            </a:r>
            <a:r>
              <a:rPr lang="es-ES" b="1" dirty="0">
                <a:solidFill>
                  <a:schemeClr val="accent2">
                    <a:lumMod val="50000"/>
                  </a:schemeClr>
                </a:solidFill>
              </a:rPr>
              <a:t>(b, d</a:t>
            </a:r>
            <a:r>
              <a:rPr lang="es-ES" dirty="0">
                <a:solidFill>
                  <a:schemeClr val="accent2">
                    <a:lumMod val="50000"/>
                  </a:schemeClr>
                </a:solidFill>
              </a:rPr>
              <a:t>). </a:t>
            </a:r>
          </a:p>
          <a:p>
            <a:pPr algn="just"/>
            <a:r>
              <a:rPr lang="es-ES" dirty="0">
                <a:solidFill>
                  <a:schemeClr val="accent2">
                    <a:lumMod val="50000"/>
                  </a:schemeClr>
                </a:solidFill>
              </a:rPr>
              <a:t> </a:t>
            </a:r>
          </a:p>
          <a:p>
            <a:pPr lvl="0" algn="just"/>
            <a:r>
              <a:rPr lang="es-ES" dirty="0">
                <a:solidFill>
                  <a:schemeClr val="accent2">
                    <a:lumMod val="50000"/>
                  </a:schemeClr>
                </a:solidFill>
              </a:rPr>
              <a:t>Para volver a colocar la etiqueta,</a:t>
            </a:r>
            <a:r>
              <a:rPr lang="es-ES" b="1" dirty="0">
                <a:solidFill>
                  <a:schemeClr val="accent2">
                    <a:lumMod val="50000"/>
                  </a:schemeClr>
                </a:solidFill>
              </a:rPr>
              <a:t> </a:t>
            </a:r>
            <a:r>
              <a:rPr lang="es-ES" b="1" dirty="0">
                <a:solidFill>
                  <a:srgbClr val="FF0000"/>
                </a:solidFill>
              </a:rPr>
              <a:t>queda bajo el control de la segunda autoridad competente, como se desprende de</a:t>
            </a:r>
            <a:r>
              <a:rPr lang="es-ES" dirty="0">
                <a:solidFill>
                  <a:srgbClr val="FF0000"/>
                </a:solidFill>
              </a:rPr>
              <a:t> </a:t>
            </a:r>
            <a:r>
              <a:rPr lang="es-ES" b="1" dirty="0">
                <a:solidFill>
                  <a:srgbClr val="FF0000"/>
                </a:solidFill>
              </a:rPr>
              <a:t>(b),</a:t>
            </a:r>
            <a:r>
              <a:rPr lang="es-ES" dirty="0">
                <a:solidFill>
                  <a:srgbClr val="FF0000"/>
                </a:solidFill>
              </a:rPr>
              <a:t> </a:t>
            </a:r>
            <a:r>
              <a:rPr lang="es-ES" dirty="0">
                <a:solidFill>
                  <a:schemeClr val="accent2">
                    <a:lumMod val="50000"/>
                  </a:schemeClr>
                </a:solidFill>
              </a:rPr>
              <a:t>que tendrá que comprobar por trazabilidad el origen del material. </a:t>
            </a:r>
          </a:p>
          <a:p>
            <a:pPr algn="just"/>
            <a:r>
              <a:rPr lang="es-ES" dirty="0">
                <a:solidFill>
                  <a:schemeClr val="accent2">
                    <a:lumMod val="50000"/>
                  </a:schemeClr>
                </a:solidFill>
              </a:rPr>
              <a:t> </a:t>
            </a:r>
          </a:p>
          <a:p>
            <a:pPr lvl="0" algn="just"/>
            <a:r>
              <a:rPr lang="es-ES" dirty="0">
                <a:solidFill>
                  <a:schemeClr val="accent2">
                    <a:lumMod val="50000"/>
                  </a:schemeClr>
                </a:solidFill>
              </a:rPr>
              <a:t>Por tanto ahora la norma SI permite </a:t>
            </a:r>
            <a:r>
              <a:rPr lang="es-ES" dirty="0" err="1">
                <a:solidFill>
                  <a:schemeClr val="accent2">
                    <a:lumMod val="50000"/>
                  </a:schemeClr>
                </a:solidFill>
              </a:rPr>
              <a:t>reetiquetar</a:t>
            </a:r>
            <a:r>
              <a:rPr lang="es-ES" dirty="0">
                <a:solidFill>
                  <a:schemeClr val="accent2">
                    <a:lumMod val="50000"/>
                  </a:schemeClr>
                </a:solidFill>
              </a:rPr>
              <a:t>. El que </a:t>
            </a:r>
            <a:r>
              <a:rPr lang="es-ES" b="1" dirty="0">
                <a:solidFill>
                  <a:srgbClr val="FF0000"/>
                </a:solidFill>
              </a:rPr>
              <a:t>NO puede </a:t>
            </a:r>
            <a:r>
              <a:rPr lang="es-ES" b="1" dirty="0" err="1">
                <a:solidFill>
                  <a:srgbClr val="FF0000"/>
                </a:solidFill>
              </a:rPr>
              <a:t>reetiquetar</a:t>
            </a:r>
            <a:r>
              <a:rPr lang="es-ES" b="1" dirty="0">
                <a:solidFill>
                  <a:srgbClr val="FF0000"/>
                </a:solidFill>
              </a:rPr>
              <a:t> </a:t>
            </a:r>
            <a:r>
              <a:rPr lang="es-ES" b="1" dirty="0">
                <a:solidFill>
                  <a:schemeClr val="accent2">
                    <a:lumMod val="50000"/>
                  </a:schemeClr>
                </a:solidFill>
              </a:rPr>
              <a:t>es </a:t>
            </a:r>
            <a:r>
              <a:rPr lang="es-ES" b="1" dirty="0">
                <a:solidFill>
                  <a:srgbClr val="FF0000"/>
                </a:solidFill>
              </a:rPr>
              <a:t>un comerciante</a:t>
            </a:r>
            <a:r>
              <a:rPr lang="es-ES" dirty="0">
                <a:solidFill>
                  <a:srgbClr val="FF0000"/>
                </a:solidFill>
              </a:rPr>
              <a:t>,</a:t>
            </a:r>
            <a:r>
              <a:rPr lang="es-ES" dirty="0">
                <a:solidFill>
                  <a:schemeClr val="accent2">
                    <a:lumMod val="50000"/>
                  </a:schemeClr>
                </a:solidFill>
              </a:rPr>
              <a:t> porque supone una manipulación del material, tiene que ser un productor dado de alta. Esto se desprende de la Ley 30/2006 (art 24) en la que se especifica que producción es el conjunto de operaciones encaminadas a multiplicar y </a:t>
            </a:r>
            <a:r>
              <a:rPr lang="es-ES" b="1" u="sng" dirty="0">
                <a:solidFill>
                  <a:schemeClr val="accent2">
                    <a:lumMod val="50000"/>
                  </a:schemeClr>
                </a:solidFill>
              </a:rPr>
              <a:t>acondicionar</a:t>
            </a:r>
            <a:r>
              <a:rPr lang="es-ES" dirty="0">
                <a:solidFill>
                  <a:schemeClr val="accent2">
                    <a:lumMod val="50000"/>
                  </a:schemeClr>
                </a:solidFill>
              </a:rPr>
              <a:t> (…). </a:t>
            </a:r>
          </a:p>
        </p:txBody>
      </p:sp>
    </p:spTree>
    <p:extLst>
      <p:ext uri="{BB962C8B-B14F-4D97-AF65-F5344CB8AC3E}">
        <p14:creationId xmlns:p14="http://schemas.microsoft.com/office/powerpoint/2010/main" val="1475432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
        <p:nvSpPr>
          <p:cNvPr id="7" name="6 Rectángulo"/>
          <p:cNvSpPr/>
          <p:nvPr/>
        </p:nvSpPr>
        <p:spPr>
          <a:xfrm>
            <a:off x="331911" y="260648"/>
            <a:ext cx="4549387" cy="646331"/>
          </a:xfrm>
          <a:prstGeom prst="rect">
            <a:avLst/>
          </a:prstGeom>
        </p:spPr>
        <p:txBody>
          <a:bodyPr wrap="none">
            <a:spAutoFit/>
          </a:bodyPr>
          <a:lstStyle/>
          <a:p>
            <a:endParaRPr lang="es-ES" b="1" u="sng" dirty="0" smtClean="0">
              <a:solidFill>
                <a:schemeClr val="accent1">
                  <a:lumMod val="75000"/>
                </a:schemeClr>
              </a:solidFill>
            </a:endParaRPr>
          </a:p>
          <a:p>
            <a:r>
              <a:rPr lang="es-ES" b="1" u="sng" dirty="0" smtClean="0">
                <a:solidFill>
                  <a:schemeClr val="accent1">
                    <a:lumMod val="75000"/>
                  </a:schemeClr>
                </a:solidFill>
              </a:rPr>
              <a:t>Respecto </a:t>
            </a:r>
            <a:r>
              <a:rPr lang="es-ES" b="1" u="sng" dirty="0">
                <a:solidFill>
                  <a:schemeClr val="accent1">
                    <a:lumMod val="75000"/>
                  </a:schemeClr>
                </a:solidFill>
              </a:rPr>
              <a:t>al </a:t>
            </a:r>
            <a:r>
              <a:rPr lang="es-ES" b="1" u="sng" dirty="0" smtClean="0">
                <a:solidFill>
                  <a:schemeClr val="accent1">
                    <a:lumMod val="75000"/>
                  </a:schemeClr>
                </a:solidFill>
              </a:rPr>
              <a:t>Control y Certificación de plantas:</a:t>
            </a:r>
            <a:endParaRPr lang="es-ES" b="1" u="sng" dirty="0">
              <a:solidFill>
                <a:schemeClr val="accent1">
                  <a:lumMod val="75000"/>
                </a:schemeClr>
              </a:solidFill>
            </a:endParaRPr>
          </a:p>
        </p:txBody>
      </p:sp>
      <p:sp>
        <p:nvSpPr>
          <p:cNvPr id="8" name="7 Rectángulo"/>
          <p:cNvSpPr/>
          <p:nvPr/>
        </p:nvSpPr>
        <p:spPr>
          <a:xfrm>
            <a:off x="206694" y="882586"/>
            <a:ext cx="8757794" cy="4801314"/>
          </a:xfrm>
          <a:prstGeom prst="rect">
            <a:avLst/>
          </a:prstGeom>
        </p:spPr>
        <p:txBody>
          <a:bodyPr wrap="square">
            <a:spAutoFit/>
          </a:bodyPr>
          <a:lstStyle/>
          <a:p>
            <a:endParaRPr lang="es-ES" dirty="0" smtClean="0"/>
          </a:p>
          <a:p>
            <a:endParaRPr lang="es-ES" dirty="0"/>
          </a:p>
          <a:p>
            <a:r>
              <a:rPr lang="es-ES" b="1" dirty="0">
                <a:solidFill>
                  <a:schemeClr val="accent1">
                    <a:lumMod val="75000"/>
                  </a:schemeClr>
                </a:solidFill>
              </a:rPr>
              <a:t>Artículo 47. </a:t>
            </a:r>
            <a:r>
              <a:rPr lang="es-ES" i="1" dirty="0">
                <a:solidFill>
                  <a:schemeClr val="accent1">
                    <a:lumMod val="75000"/>
                  </a:schemeClr>
                </a:solidFill>
              </a:rPr>
              <a:t>Equiparación con el pasaporte fitosanitario</a:t>
            </a:r>
            <a:r>
              <a:rPr lang="es-ES" i="1" dirty="0" smtClean="0">
                <a:solidFill>
                  <a:schemeClr val="accent1">
                    <a:lumMod val="75000"/>
                  </a:schemeClr>
                </a:solidFill>
              </a:rPr>
              <a:t>.</a:t>
            </a:r>
          </a:p>
          <a:p>
            <a:endParaRPr lang="es-ES" dirty="0">
              <a:solidFill>
                <a:schemeClr val="accent1">
                  <a:lumMod val="75000"/>
                </a:schemeClr>
              </a:solidFill>
            </a:endParaRPr>
          </a:p>
          <a:p>
            <a:pPr algn="just"/>
            <a:r>
              <a:rPr lang="es-ES" dirty="0">
                <a:solidFill>
                  <a:schemeClr val="accent1">
                    <a:lumMod val="75000"/>
                  </a:schemeClr>
                </a:solidFill>
              </a:rPr>
              <a:t>Las etiquetas oficiales de certificación se podrán equiparar a los pasaportes fitosanitarios, regulados en la Orden del 17 de mayo de 1993 por la que se establece la normalización de los pasaportes fitosanitarios destinados a la circulación de determinados vegetales, </a:t>
            </a:r>
            <a:r>
              <a:rPr lang="es-ES" dirty="0" smtClean="0">
                <a:solidFill>
                  <a:schemeClr val="accent1">
                    <a:lumMod val="75000"/>
                  </a:schemeClr>
                </a:solidFill>
              </a:rPr>
              <a:t>productos </a:t>
            </a:r>
            <a:r>
              <a:rPr lang="es-ES" dirty="0">
                <a:solidFill>
                  <a:schemeClr val="accent1">
                    <a:lumMod val="75000"/>
                  </a:schemeClr>
                </a:solidFill>
              </a:rPr>
              <a:t>vegetales y otros objetos dentro de la Comunidad, y por la que se establecen los </a:t>
            </a:r>
            <a:r>
              <a:rPr lang="es-ES" dirty="0" smtClean="0">
                <a:solidFill>
                  <a:schemeClr val="accent1">
                    <a:lumMod val="75000"/>
                  </a:schemeClr>
                </a:solidFill>
              </a:rPr>
              <a:t>procedimientos </a:t>
            </a:r>
            <a:r>
              <a:rPr lang="es-ES" dirty="0">
                <a:solidFill>
                  <a:schemeClr val="accent1">
                    <a:lumMod val="75000"/>
                  </a:schemeClr>
                </a:solidFill>
              </a:rPr>
              <a:t>para la expedición de tales pasaportes y las condiciones y procedimientos para su sustitución.</a:t>
            </a:r>
          </a:p>
          <a:p>
            <a:pPr algn="just"/>
            <a:r>
              <a:rPr lang="es-ES" dirty="0">
                <a:solidFill>
                  <a:schemeClr val="accent1">
                    <a:lumMod val="75000"/>
                  </a:schemeClr>
                </a:solidFill>
              </a:rPr>
              <a:t>A tal efecto, las etiquetas oficiales incluirán de forma claramente separada las siguientes informaciones</a:t>
            </a:r>
            <a:r>
              <a:rPr lang="es-ES" dirty="0" smtClean="0">
                <a:solidFill>
                  <a:schemeClr val="accent1">
                    <a:lumMod val="75000"/>
                  </a:schemeClr>
                </a:solidFill>
              </a:rPr>
              <a:t>:</a:t>
            </a:r>
          </a:p>
          <a:p>
            <a:pPr algn="just"/>
            <a:endParaRPr lang="es-ES" dirty="0">
              <a:solidFill>
                <a:schemeClr val="accent1">
                  <a:lumMod val="75000"/>
                </a:schemeClr>
              </a:solidFill>
            </a:endParaRPr>
          </a:p>
          <a:p>
            <a:pPr lvl="1" algn="just"/>
            <a:r>
              <a:rPr lang="es-ES" dirty="0">
                <a:solidFill>
                  <a:schemeClr val="accent1">
                    <a:lumMod val="75000"/>
                  </a:schemeClr>
                </a:solidFill>
              </a:rPr>
              <a:t>p) Indicación: «Pasaporte fitosanitario CEE».</a:t>
            </a:r>
          </a:p>
          <a:p>
            <a:pPr lvl="1" algn="just"/>
            <a:r>
              <a:rPr lang="es-ES" dirty="0">
                <a:solidFill>
                  <a:schemeClr val="accent1">
                    <a:lumMod val="75000"/>
                  </a:schemeClr>
                </a:solidFill>
              </a:rPr>
              <a:t>q) Códigos de España, del organismo oficial responsable, del registro del proveedor y del lote.</a:t>
            </a:r>
          </a:p>
          <a:p>
            <a:pPr lvl="1" algn="just"/>
            <a:r>
              <a:rPr lang="pt-BR" dirty="0">
                <a:solidFill>
                  <a:schemeClr val="accent1">
                    <a:lumMod val="75000"/>
                  </a:schemeClr>
                </a:solidFill>
              </a:rPr>
              <a:t>r) Distintivo ZP, cuando proceda.</a:t>
            </a:r>
            <a:endParaRPr lang="es-ES" dirty="0">
              <a:solidFill>
                <a:schemeClr val="accent1">
                  <a:lumMod val="75000"/>
                </a:schemeClr>
              </a:solidFill>
            </a:endParaRPr>
          </a:p>
        </p:txBody>
      </p:sp>
    </p:spTree>
    <p:extLst>
      <p:ext uri="{BB962C8B-B14F-4D97-AF65-F5344CB8AC3E}">
        <p14:creationId xmlns:p14="http://schemas.microsoft.com/office/powerpoint/2010/main" val="1821635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
        <p:nvSpPr>
          <p:cNvPr id="7" name="6 Rectángulo"/>
          <p:cNvSpPr/>
          <p:nvPr/>
        </p:nvSpPr>
        <p:spPr>
          <a:xfrm>
            <a:off x="331911" y="260648"/>
            <a:ext cx="8632577" cy="861774"/>
          </a:xfrm>
          <a:prstGeom prst="rect">
            <a:avLst/>
          </a:prstGeom>
        </p:spPr>
        <p:txBody>
          <a:bodyPr wrap="square">
            <a:spAutoFit/>
          </a:bodyPr>
          <a:lstStyle/>
          <a:p>
            <a:r>
              <a:rPr lang="es-ES" b="1" u="sng" dirty="0">
                <a:solidFill>
                  <a:schemeClr val="accent1">
                    <a:lumMod val="75000"/>
                  </a:schemeClr>
                </a:solidFill>
              </a:rPr>
              <a:t>Respecto al </a:t>
            </a:r>
            <a:r>
              <a:rPr lang="es-ES" b="1" u="sng" dirty="0" smtClean="0">
                <a:solidFill>
                  <a:schemeClr val="accent1">
                    <a:lumMod val="75000"/>
                  </a:schemeClr>
                </a:solidFill>
              </a:rPr>
              <a:t>Control y Certificación de plantas:</a:t>
            </a:r>
          </a:p>
          <a:p>
            <a:pPr algn="ctr"/>
            <a:r>
              <a:rPr lang="es-ES" sz="1400" b="1" dirty="0" smtClean="0">
                <a:solidFill>
                  <a:srgbClr val="FF0000"/>
                </a:solidFill>
              </a:rPr>
              <a:t>EJEMPLO</a:t>
            </a:r>
            <a:r>
              <a:rPr lang="es-ES" sz="1400" b="1" dirty="0">
                <a:solidFill>
                  <a:srgbClr val="FF0000"/>
                </a:solidFill>
              </a:rPr>
              <a:t>:</a:t>
            </a:r>
          </a:p>
          <a:p>
            <a:endParaRPr lang="es-ES" b="1" u="sng" dirty="0">
              <a:solidFill>
                <a:schemeClr val="accent1">
                  <a:lumMod val="75000"/>
                </a:schemeClr>
              </a:solidFill>
            </a:endParaRPr>
          </a:p>
        </p:txBody>
      </p:sp>
      <p:sp>
        <p:nvSpPr>
          <p:cNvPr id="8" name="7 Rectángulo"/>
          <p:cNvSpPr/>
          <p:nvPr/>
        </p:nvSpPr>
        <p:spPr>
          <a:xfrm>
            <a:off x="206694" y="882586"/>
            <a:ext cx="8757794" cy="5324535"/>
          </a:xfrm>
          <a:prstGeom prst="rect">
            <a:avLst/>
          </a:prstGeom>
          <a:ln>
            <a:solidFill>
              <a:srgbClr val="FF0000"/>
            </a:solidFill>
          </a:ln>
        </p:spPr>
        <p:txBody>
          <a:bodyPr wrap="square">
            <a:spAutoFit/>
          </a:bodyPr>
          <a:lstStyle/>
          <a:p>
            <a:pPr algn="ctr"/>
            <a:r>
              <a:rPr lang="es-ES" dirty="0" smtClean="0"/>
              <a:t> </a:t>
            </a:r>
            <a:r>
              <a:rPr lang="es-ES" b="1" dirty="0">
                <a:solidFill>
                  <a:schemeClr val="accent1">
                    <a:lumMod val="75000"/>
                  </a:schemeClr>
                </a:solidFill>
              </a:rPr>
              <a:t>DOCUMENTO DE ACOMPAÑAMIENTO</a:t>
            </a:r>
            <a:r>
              <a:rPr lang="es-ES" dirty="0"/>
              <a:t>	</a:t>
            </a:r>
            <a:endParaRPr lang="es-ES" dirty="0" smtClean="0"/>
          </a:p>
          <a:p>
            <a:pPr algn="ctr"/>
            <a:r>
              <a:rPr lang="es-ES" sz="1400" b="1" dirty="0">
                <a:solidFill>
                  <a:schemeClr val="accent1">
                    <a:lumMod val="75000"/>
                  </a:schemeClr>
                </a:solidFill>
              </a:rPr>
              <a:t>Reglas y N</a:t>
            </a:r>
            <a:r>
              <a:rPr lang="es-ES" sz="1400" b="1" dirty="0" smtClean="0">
                <a:solidFill>
                  <a:schemeClr val="accent1">
                    <a:lumMod val="75000"/>
                  </a:schemeClr>
                </a:solidFill>
              </a:rPr>
              <a:t>ormas </a:t>
            </a:r>
            <a:r>
              <a:rPr lang="es-ES" sz="1400" b="1" dirty="0">
                <a:solidFill>
                  <a:schemeClr val="accent1">
                    <a:lumMod val="75000"/>
                  </a:schemeClr>
                </a:solidFill>
              </a:rPr>
              <a:t>de la UE</a:t>
            </a:r>
            <a:endParaRPr lang="es-ES" sz="1400" b="1" dirty="0" smtClean="0">
              <a:solidFill>
                <a:schemeClr val="accent1">
                  <a:lumMod val="75000"/>
                </a:schemeClr>
              </a:solidFill>
            </a:endParaRPr>
          </a:p>
          <a:p>
            <a:pPr algn="ctr"/>
            <a:endParaRPr lang="es-ES" dirty="0" smtClean="0"/>
          </a:p>
          <a:p>
            <a:r>
              <a:rPr lang="es-ES" sz="1000" b="1" dirty="0" smtClean="0">
                <a:solidFill>
                  <a:schemeClr val="accent1">
                    <a:lumMod val="75000"/>
                  </a:schemeClr>
                </a:solidFill>
              </a:rPr>
              <a:t>VIVERO XXXXXX, S.L.</a:t>
            </a:r>
          </a:p>
          <a:p>
            <a:r>
              <a:rPr lang="es-ES" sz="1000" b="1" dirty="0">
                <a:solidFill>
                  <a:schemeClr val="accent1">
                    <a:lumMod val="75000"/>
                  </a:schemeClr>
                </a:solidFill>
              </a:rPr>
              <a:t>B-00000000</a:t>
            </a:r>
            <a:r>
              <a:rPr lang="es-ES" sz="1000" b="1" dirty="0" smtClean="0">
                <a:solidFill>
                  <a:schemeClr val="accent1">
                    <a:lumMod val="75000"/>
                  </a:schemeClr>
                </a:solidFill>
              </a:rPr>
              <a:t> </a:t>
            </a:r>
            <a:r>
              <a:rPr lang="es-ES" sz="1000" dirty="0" smtClean="0">
                <a:solidFill>
                  <a:schemeClr val="accent1">
                    <a:lumMod val="75000"/>
                  </a:schemeClr>
                </a:solidFill>
              </a:rPr>
              <a:t>	</a:t>
            </a:r>
          </a:p>
          <a:p>
            <a:r>
              <a:rPr lang="es-ES" sz="1000" dirty="0" smtClean="0">
                <a:solidFill>
                  <a:schemeClr val="accent1">
                    <a:lumMod val="75000"/>
                  </a:schemeClr>
                </a:solidFill>
              </a:rPr>
              <a:t>DIRECCIÓN</a:t>
            </a:r>
            <a:r>
              <a:rPr lang="es-ES" sz="1000" dirty="0">
                <a:solidFill>
                  <a:schemeClr val="accent1">
                    <a:lumMod val="75000"/>
                  </a:schemeClr>
                </a:solidFill>
              </a:rPr>
              <a:t>: XXXXXXXX	</a:t>
            </a:r>
          </a:p>
          <a:p>
            <a:r>
              <a:rPr lang="es-ES" sz="1000" dirty="0" smtClean="0">
                <a:solidFill>
                  <a:schemeClr val="accent1">
                    <a:lumMod val="75000"/>
                  </a:schemeClr>
                </a:solidFill>
              </a:rPr>
              <a:t>CP</a:t>
            </a:r>
            <a:r>
              <a:rPr lang="es-ES" sz="1000" dirty="0">
                <a:solidFill>
                  <a:schemeClr val="accent1">
                    <a:lumMod val="75000"/>
                  </a:schemeClr>
                </a:solidFill>
              </a:rPr>
              <a:t>: 0000 	</a:t>
            </a:r>
          </a:p>
          <a:p>
            <a:r>
              <a:rPr lang="es-ES" sz="1000" dirty="0">
                <a:solidFill>
                  <a:schemeClr val="accent1">
                    <a:lumMod val="75000"/>
                  </a:schemeClr>
                </a:solidFill>
              </a:rPr>
              <a:t>TEL: 000.000.000	</a:t>
            </a:r>
          </a:p>
          <a:p>
            <a:r>
              <a:rPr lang="es-ES" sz="1000" dirty="0">
                <a:solidFill>
                  <a:schemeClr val="accent1">
                    <a:lumMod val="75000"/>
                  </a:schemeClr>
                </a:solidFill>
              </a:rPr>
              <a:t>EMAIL: XXXX@XXXX.es</a:t>
            </a:r>
            <a:endParaRPr lang="es-ES" sz="1000" dirty="0" smtClean="0">
              <a:solidFill>
                <a:schemeClr val="accent1">
                  <a:lumMod val="75000"/>
                </a:schemeClr>
              </a:solidFill>
            </a:endParaRPr>
          </a:p>
          <a:p>
            <a:r>
              <a:rPr lang="es-ES" sz="1000" dirty="0">
                <a:solidFill>
                  <a:schemeClr val="accent1">
                    <a:lumMod val="75000"/>
                  </a:schemeClr>
                </a:solidFill>
              </a:rPr>
              <a:t>	</a:t>
            </a:r>
          </a:p>
          <a:p>
            <a:r>
              <a:rPr lang="es-ES" sz="1000" dirty="0">
                <a:solidFill>
                  <a:schemeClr val="accent1">
                    <a:lumMod val="75000"/>
                  </a:schemeClr>
                </a:solidFill>
              </a:rPr>
              <a:t>	</a:t>
            </a:r>
          </a:p>
          <a:p>
            <a:r>
              <a:rPr lang="es-ES" sz="1000" dirty="0">
                <a:solidFill>
                  <a:schemeClr val="accent1">
                    <a:lumMod val="75000"/>
                  </a:schemeClr>
                </a:solidFill>
              </a:rPr>
              <a:t>	</a:t>
            </a:r>
          </a:p>
          <a:p>
            <a:endParaRPr lang="es-ES" sz="1000" dirty="0" smtClean="0">
              <a:solidFill>
                <a:schemeClr val="accent1">
                  <a:lumMod val="75000"/>
                </a:schemeClr>
              </a:solidFill>
            </a:endParaRPr>
          </a:p>
          <a:p>
            <a:r>
              <a:rPr lang="es-ES" sz="1000" dirty="0" smtClean="0">
                <a:solidFill>
                  <a:schemeClr val="accent1">
                    <a:lumMod val="75000"/>
                  </a:schemeClr>
                </a:solidFill>
              </a:rPr>
              <a:t>                                                                                                          ALBARÁN DE ENVÍO                                                                                               DESTINATARIO</a:t>
            </a:r>
            <a:endParaRPr lang="es-ES" sz="1000" dirty="0">
              <a:solidFill>
                <a:schemeClr val="accent1">
                  <a:lumMod val="75000"/>
                </a:schemeClr>
              </a:solidFill>
            </a:endParaRPr>
          </a:p>
          <a:p>
            <a:endParaRPr lang="es-ES" dirty="0" smtClean="0">
              <a:solidFill>
                <a:schemeClr val="accent1">
                  <a:lumMod val="75000"/>
                </a:schemeClr>
              </a:solidFill>
            </a:endParaRPr>
          </a:p>
          <a:p>
            <a:endParaRPr lang="es-ES" dirty="0">
              <a:solidFill>
                <a:schemeClr val="accent1">
                  <a:lumMod val="75000"/>
                </a:schemeClr>
              </a:solidFill>
            </a:endParaRPr>
          </a:p>
          <a:p>
            <a:endParaRPr lang="es-ES" dirty="0" smtClean="0">
              <a:solidFill>
                <a:schemeClr val="accent1">
                  <a:lumMod val="75000"/>
                </a:schemeClr>
              </a:solidFill>
            </a:endParaRPr>
          </a:p>
          <a:p>
            <a:endParaRPr lang="es-ES" dirty="0" smtClean="0">
              <a:solidFill>
                <a:schemeClr val="accent1">
                  <a:lumMod val="75000"/>
                </a:schemeClr>
              </a:solidFill>
            </a:endParaRPr>
          </a:p>
          <a:p>
            <a:endParaRPr lang="es-ES" dirty="0" smtClean="0">
              <a:solidFill>
                <a:schemeClr val="accent1">
                  <a:lumMod val="75000"/>
                </a:schemeClr>
              </a:solidFill>
            </a:endParaRPr>
          </a:p>
          <a:p>
            <a:endParaRPr lang="es-ES" dirty="0">
              <a:solidFill>
                <a:schemeClr val="accent1">
                  <a:lumMod val="75000"/>
                </a:schemeClr>
              </a:solidFill>
            </a:endParaRPr>
          </a:p>
          <a:p>
            <a:endParaRPr lang="es-ES" dirty="0" smtClean="0">
              <a:solidFill>
                <a:schemeClr val="accent1">
                  <a:lumMod val="75000"/>
                </a:schemeClr>
              </a:solidFill>
            </a:endParaRPr>
          </a:p>
          <a:p>
            <a:endParaRPr lang="es-ES" dirty="0">
              <a:solidFill>
                <a:schemeClr val="accent1">
                  <a:lumMod val="75000"/>
                </a:schemeClr>
              </a:solidFill>
            </a:endParaRPr>
          </a:p>
          <a:p>
            <a:endParaRPr lang="es-ES" dirty="0" smtClean="0">
              <a:solidFill>
                <a:schemeClr val="accent1">
                  <a:lumMod val="75000"/>
                </a:schemeClr>
              </a:solidFill>
            </a:endParaRPr>
          </a:p>
          <a:p>
            <a:endParaRPr lang="es-ES" dirty="0">
              <a:solidFill>
                <a:schemeClr val="accent1">
                  <a:lumMod val="75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2699820233"/>
              </p:ext>
            </p:extLst>
          </p:nvPr>
        </p:nvGraphicFramePr>
        <p:xfrm>
          <a:off x="3203848" y="3429000"/>
          <a:ext cx="1296144" cy="997952"/>
        </p:xfrm>
        <a:graphic>
          <a:graphicData uri="http://schemas.openxmlformats.org/drawingml/2006/table">
            <a:tbl>
              <a:tblPr firstRow="1" bandRow="1">
                <a:tableStyleId>{5C22544A-7EE6-4342-B048-85BDC9FD1C3A}</a:tableStyleId>
              </a:tblPr>
              <a:tblGrid>
                <a:gridCol w="648072"/>
                <a:gridCol w="648072"/>
              </a:tblGrid>
              <a:tr h="249488">
                <a:tc>
                  <a:txBody>
                    <a:bodyPr/>
                    <a:lstStyle/>
                    <a:p>
                      <a:r>
                        <a:rPr lang="es-ES" sz="1000" dirty="0" smtClean="0"/>
                        <a:t>Nº</a:t>
                      </a:r>
                      <a:endParaRPr lang="es-ES" sz="1000" dirty="0"/>
                    </a:p>
                  </a:txBody>
                  <a:tcPr/>
                </a:tc>
                <a:tc>
                  <a:txBody>
                    <a:bodyPr/>
                    <a:lstStyle/>
                    <a:p>
                      <a:endParaRPr lang="es-ES" sz="1000"/>
                    </a:p>
                  </a:txBody>
                  <a:tcPr/>
                </a:tc>
              </a:tr>
              <a:tr h="249488">
                <a:tc>
                  <a:txBody>
                    <a:bodyPr/>
                    <a:lstStyle/>
                    <a:p>
                      <a:r>
                        <a:rPr lang="es-ES" sz="1000" dirty="0" smtClean="0"/>
                        <a:t>Fecha</a:t>
                      </a:r>
                      <a:endParaRPr lang="es-ES" sz="1000" dirty="0"/>
                    </a:p>
                  </a:txBody>
                  <a:tcPr/>
                </a:tc>
                <a:tc>
                  <a:txBody>
                    <a:bodyPr/>
                    <a:lstStyle/>
                    <a:p>
                      <a:endParaRPr lang="es-ES" sz="1000" dirty="0"/>
                    </a:p>
                  </a:txBody>
                  <a:tcPr/>
                </a:tc>
              </a:tr>
              <a:tr h="249488">
                <a:tc>
                  <a:txBody>
                    <a:bodyPr/>
                    <a:lstStyle/>
                    <a:p>
                      <a:r>
                        <a:rPr lang="es-ES" sz="1000" dirty="0" smtClean="0"/>
                        <a:t>Cliente</a:t>
                      </a:r>
                      <a:endParaRPr lang="es-ES" sz="1000" dirty="0"/>
                    </a:p>
                  </a:txBody>
                  <a:tcPr/>
                </a:tc>
                <a:tc>
                  <a:txBody>
                    <a:bodyPr/>
                    <a:lstStyle/>
                    <a:p>
                      <a:endParaRPr lang="es-ES" sz="1000" dirty="0"/>
                    </a:p>
                  </a:txBody>
                  <a:tcPr/>
                </a:tc>
              </a:tr>
              <a:tr h="249488">
                <a:tc>
                  <a:txBody>
                    <a:bodyPr/>
                    <a:lstStyle/>
                    <a:p>
                      <a:r>
                        <a:rPr lang="es-ES" sz="1000" dirty="0" err="1" smtClean="0"/>
                        <a:t>Tfn</a:t>
                      </a:r>
                      <a:r>
                        <a:rPr lang="es-ES" sz="1000" dirty="0" smtClean="0"/>
                        <a:t>:</a:t>
                      </a:r>
                      <a:endParaRPr lang="es-ES" sz="1000" dirty="0"/>
                    </a:p>
                  </a:txBody>
                  <a:tcPr/>
                </a:tc>
                <a:tc>
                  <a:txBody>
                    <a:bodyPr/>
                    <a:lstStyle/>
                    <a:p>
                      <a:endParaRPr lang="es-ES" sz="1000" dirty="0"/>
                    </a:p>
                  </a:txBody>
                  <a:tcPr/>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00781378"/>
              </p:ext>
            </p:extLst>
          </p:nvPr>
        </p:nvGraphicFramePr>
        <p:xfrm>
          <a:off x="6648663" y="3429000"/>
          <a:ext cx="1728192" cy="548640"/>
        </p:xfrm>
        <a:graphic>
          <a:graphicData uri="http://schemas.openxmlformats.org/drawingml/2006/table">
            <a:tbl>
              <a:tblPr firstRow="1" bandRow="1">
                <a:tableStyleId>{5C22544A-7EE6-4342-B048-85BDC9FD1C3A}</a:tableStyleId>
              </a:tblPr>
              <a:tblGrid>
                <a:gridCol w="1728192"/>
              </a:tblGrid>
              <a:tr h="216024">
                <a:tc>
                  <a:txBody>
                    <a:bodyPr/>
                    <a:lstStyle/>
                    <a:p>
                      <a:r>
                        <a:rPr lang="es-ES" sz="1000" dirty="0" smtClean="0"/>
                        <a:t>********</a:t>
                      </a:r>
                    </a:p>
                    <a:p>
                      <a:r>
                        <a:rPr lang="es-ES" sz="1000" dirty="0" err="1" smtClean="0"/>
                        <a:t>Xxxxxxx</a:t>
                      </a:r>
                      <a:endParaRPr lang="es-ES" sz="1000" dirty="0" smtClean="0"/>
                    </a:p>
                    <a:p>
                      <a:r>
                        <a:rPr lang="es-ES" sz="1000" dirty="0" smtClean="0"/>
                        <a:t>…………..</a:t>
                      </a:r>
                    </a:p>
                  </a:txBody>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870701255"/>
              </p:ext>
            </p:extLst>
          </p:nvPr>
        </p:nvGraphicFramePr>
        <p:xfrm>
          <a:off x="683568" y="4509120"/>
          <a:ext cx="7704856" cy="1524000"/>
        </p:xfrm>
        <a:graphic>
          <a:graphicData uri="http://schemas.openxmlformats.org/drawingml/2006/table">
            <a:tbl>
              <a:tblPr firstRow="1" bandRow="1">
                <a:tableStyleId>{5C22544A-7EE6-4342-B048-85BDC9FD1C3A}</a:tableStyleId>
              </a:tblPr>
              <a:tblGrid>
                <a:gridCol w="1193557"/>
                <a:gridCol w="1085052"/>
                <a:gridCol w="596779"/>
                <a:gridCol w="797020"/>
                <a:gridCol w="993316"/>
                <a:gridCol w="759536"/>
                <a:gridCol w="929609"/>
                <a:gridCol w="1349987"/>
              </a:tblGrid>
              <a:tr h="255431">
                <a:tc>
                  <a:txBody>
                    <a:bodyPr/>
                    <a:lstStyle/>
                    <a:p>
                      <a:pPr algn="ctr"/>
                      <a:r>
                        <a:rPr lang="es-ES" sz="1000" dirty="0" smtClean="0"/>
                        <a:t>NOMBRE BOTÁNICO</a:t>
                      </a:r>
                      <a:endParaRPr lang="es-ES" sz="1000" dirty="0"/>
                    </a:p>
                  </a:txBody>
                  <a:tcPr/>
                </a:tc>
                <a:tc>
                  <a:txBody>
                    <a:bodyPr/>
                    <a:lstStyle/>
                    <a:p>
                      <a:pPr algn="ctr"/>
                      <a:r>
                        <a:rPr lang="es-ES" sz="1000" dirty="0" smtClean="0"/>
                        <a:t>NOMBRE COMÚN</a:t>
                      </a:r>
                      <a:endParaRPr lang="es-ES" sz="1000" dirty="0"/>
                    </a:p>
                  </a:txBody>
                  <a:tcPr/>
                </a:tc>
                <a:tc gridSpan="2">
                  <a:txBody>
                    <a:bodyPr/>
                    <a:lstStyle/>
                    <a:p>
                      <a:r>
                        <a:rPr lang="es-ES" sz="1000" dirty="0" smtClean="0"/>
                        <a:t>VARIEDAD/PATRÓN</a:t>
                      </a:r>
                      <a:endParaRPr lang="es-ES" sz="1000" dirty="0"/>
                    </a:p>
                  </a:txBody>
                  <a:tcPr/>
                </a:tc>
                <a:tc hMerge="1">
                  <a:txBody>
                    <a:bodyPr/>
                    <a:lstStyle/>
                    <a:p>
                      <a:pPr algn="ctr"/>
                      <a:endParaRPr lang="es-ES" sz="1000" dirty="0"/>
                    </a:p>
                  </a:txBody>
                  <a:tcPr/>
                </a:tc>
                <a:tc>
                  <a:txBody>
                    <a:bodyPr/>
                    <a:lstStyle/>
                    <a:p>
                      <a:pPr algn="ctr"/>
                      <a:r>
                        <a:rPr lang="es-ES" sz="1000" dirty="0" smtClean="0"/>
                        <a:t>CANTIDAD</a:t>
                      </a:r>
                      <a:endParaRPr lang="es-ES" sz="1000" dirty="0"/>
                    </a:p>
                  </a:txBody>
                  <a:tcPr/>
                </a:tc>
                <a:tc>
                  <a:txBody>
                    <a:bodyPr/>
                    <a:lstStyle/>
                    <a:p>
                      <a:pPr algn="ctr"/>
                      <a:r>
                        <a:rPr lang="es-ES" sz="1000" dirty="0" smtClean="0"/>
                        <a:t>LOTE Nº</a:t>
                      </a:r>
                      <a:endParaRPr lang="es-ES" sz="1000" dirty="0"/>
                    </a:p>
                  </a:txBody>
                  <a:tcPr/>
                </a:tc>
                <a:tc>
                  <a:txBody>
                    <a:bodyPr/>
                    <a:lstStyle/>
                    <a:p>
                      <a:pPr algn="ctr"/>
                      <a:r>
                        <a:rPr lang="es-ES" sz="1000" dirty="0" smtClean="0"/>
                        <a:t>ZP</a:t>
                      </a:r>
                      <a:endParaRPr lang="es-ES" sz="1000" dirty="0"/>
                    </a:p>
                  </a:txBody>
                  <a:tcPr/>
                </a:tc>
                <a:tc>
                  <a:txBody>
                    <a:bodyPr/>
                    <a:lstStyle/>
                    <a:p>
                      <a:pPr algn="ctr"/>
                      <a:r>
                        <a:rPr lang="es-ES" sz="1000" dirty="0" smtClean="0"/>
                        <a:t>PAÍS DE ORIGEN</a:t>
                      </a:r>
                      <a:endParaRPr lang="es-ES" sz="1000" dirty="0"/>
                    </a:p>
                  </a:txBody>
                  <a:tcPr/>
                </a:tc>
              </a:tr>
              <a:tr h="255431">
                <a:tc>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255431">
                <a:tc>
                  <a:txBody>
                    <a:bodyPr/>
                    <a:lstStyle/>
                    <a:p>
                      <a:endParaRPr lang="es-ES"/>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a:p>
                  </a:txBody>
                  <a:tcPr/>
                </a:tc>
              </a:tr>
              <a:tr h="255431">
                <a:tc gridSpan="8">
                  <a:txBody>
                    <a:bodyPr/>
                    <a:lstStyle/>
                    <a:p>
                      <a:pPr algn="just"/>
                      <a:r>
                        <a:rPr lang="es-ES" sz="1000" b="0" i="1" u="none" strike="noStrike" kern="1200" baseline="0" dirty="0" smtClean="0">
                          <a:solidFill>
                            <a:schemeClr val="accent1">
                              <a:lumMod val="75000"/>
                            </a:schemeClr>
                          </a:solidFill>
                          <a:latin typeface="+mn-lt"/>
                          <a:ea typeface="+mn-ea"/>
                          <a:cs typeface="+mn-cs"/>
                        </a:rPr>
                        <a:t>El proveedor remitente declara que la mercancía por el presente albarán cumple con todos los requisitos exigidos en el Reglamento técnico de control y certificación de plantas de vivero frutales, para su categoría, haciéndose responsable de la veracidad de los datos consignados</a:t>
                      </a:r>
                      <a:endParaRPr lang="es-ES" b="0" i="1" dirty="0"/>
                    </a:p>
                  </a:txBody>
                  <a:tcPr/>
                </a:tc>
                <a:tc hMerge="1">
                  <a:txBody>
                    <a:bodyPr/>
                    <a:lstStyle/>
                    <a:p>
                      <a:endParaRPr lang="es-ES" dirty="0"/>
                    </a:p>
                  </a:txBody>
                  <a:tcPr/>
                </a:tc>
                <a:tc hMerge="1">
                  <a:txBody>
                    <a:bodyPr/>
                    <a:lstStyle/>
                    <a:p>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438771968"/>
              </p:ext>
            </p:extLst>
          </p:nvPr>
        </p:nvGraphicFramePr>
        <p:xfrm>
          <a:off x="5004048" y="3706232"/>
          <a:ext cx="1247800" cy="370840"/>
        </p:xfrm>
        <a:graphic>
          <a:graphicData uri="http://schemas.openxmlformats.org/drawingml/2006/table">
            <a:tbl>
              <a:tblPr firstRow="1" bandRow="1">
                <a:tableStyleId>{5C22544A-7EE6-4342-B048-85BDC9FD1C3A}</a:tableStyleId>
              </a:tblPr>
              <a:tblGrid>
                <a:gridCol w="1247800"/>
              </a:tblGrid>
              <a:tr h="370840">
                <a:tc>
                  <a:txBody>
                    <a:bodyPr/>
                    <a:lstStyle/>
                    <a:p>
                      <a:r>
                        <a:rPr lang="es-ES" sz="1400" dirty="0" smtClean="0">
                          <a:solidFill>
                            <a:schemeClr val="bg1"/>
                          </a:solidFill>
                        </a:rPr>
                        <a:t>material CAC</a:t>
                      </a:r>
                      <a:endParaRPr lang="es-ES" sz="1400" dirty="0">
                        <a:solidFill>
                          <a:schemeClr val="bg1"/>
                        </a:solidFill>
                      </a:endParaRPr>
                    </a:p>
                  </a:txBody>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459453560"/>
              </p:ext>
            </p:extLst>
          </p:nvPr>
        </p:nvGraphicFramePr>
        <p:xfrm>
          <a:off x="3203847" y="2420888"/>
          <a:ext cx="5184577" cy="741680"/>
        </p:xfrm>
        <a:graphic>
          <a:graphicData uri="http://schemas.openxmlformats.org/drawingml/2006/table">
            <a:tbl>
              <a:tblPr firstRow="1" bandRow="1">
                <a:tableStyleId>{5C22544A-7EE6-4342-B048-85BDC9FD1C3A}</a:tableStyleId>
              </a:tblPr>
              <a:tblGrid>
                <a:gridCol w="5184577"/>
              </a:tblGrid>
              <a:tr h="370840">
                <a:tc>
                  <a:txBody>
                    <a:bodyPr/>
                    <a:lstStyle/>
                    <a:p>
                      <a:r>
                        <a:rPr lang="es-ES" sz="1200" b="1" dirty="0" smtClean="0">
                          <a:solidFill>
                            <a:schemeClr val="bg1"/>
                          </a:solidFill>
                        </a:rPr>
                        <a:t>PASAPORTE FITOSANITARIO CE: Nº ES.11.00.0000</a:t>
                      </a:r>
                      <a:endParaRPr lang="es-ES" sz="1200" dirty="0">
                        <a:solidFill>
                          <a:schemeClr val="bg1"/>
                        </a:solidFill>
                      </a:endParaRPr>
                    </a:p>
                  </a:txBody>
                  <a:tcPr/>
                </a:tc>
              </a:tr>
              <a:tr h="370840">
                <a:tc>
                  <a:txBody>
                    <a:bodyPr/>
                    <a:lstStyle/>
                    <a:p>
                      <a:r>
                        <a:rPr lang="es-ES" sz="1200" b="1" dirty="0" smtClean="0">
                          <a:solidFill>
                            <a:schemeClr val="accent1">
                              <a:lumMod val="75000"/>
                            </a:schemeClr>
                          </a:solidFill>
                        </a:rPr>
                        <a:t>Nº REGISTRO DE PRODUCTOR: ES-11-00-0000</a:t>
                      </a:r>
                      <a:endParaRPr lang="es-ES" sz="1200" dirty="0"/>
                    </a:p>
                  </a:txBody>
                  <a:tcPr/>
                </a:tc>
              </a:tr>
            </a:tbl>
          </a:graphicData>
        </a:graphic>
      </p:graphicFrame>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197215"/>
            <a:ext cx="723864" cy="90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259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Elipse"/>
          <p:cNvSpPr/>
          <p:nvPr/>
        </p:nvSpPr>
        <p:spPr>
          <a:xfrm>
            <a:off x="3707904" y="5373216"/>
            <a:ext cx="3456384" cy="86409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Elipse"/>
          <p:cNvSpPr/>
          <p:nvPr/>
        </p:nvSpPr>
        <p:spPr>
          <a:xfrm>
            <a:off x="5580112" y="3174064"/>
            <a:ext cx="3456384" cy="86409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251520" y="1380832"/>
            <a:ext cx="8892480" cy="2585323"/>
          </a:xfrm>
          <a:prstGeom prst="rect">
            <a:avLst/>
          </a:prstGeom>
        </p:spPr>
        <p:txBody>
          <a:bodyPr wrap="square">
            <a:spAutoFit/>
          </a:bodyPr>
          <a:lstStyle/>
          <a:p>
            <a:pPr>
              <a:lnSpc>
                <a:spcPct val="150000"/>
              </a:lnSpc>
            </a:pPr>
            <a:r>
              <a:rPr lang="es-ES" b="1" dirty="0" smtClean="0">
                <a:solidFill>
                  <a:schemeClr val="accent1">
                    <a:lumMod val="75000"/>
                  </a:schemeClr>
                </a:solidFill>
              </a:rPr>
              <a:t>1.- Requisitos </a:t>
            </a:r>
            <a:r>
              <a:rPr lang="es-ES" b="1" dirty="0">
                <a:solidFill>
                  <a:schemeClr val="accent1">
                    <a:lumMod val="75000"/>
                  </a:schemeClr>
                </a:solidFill>
              </a:rPr>
              <a:t>para la aceptación del </a:t>
            </a:r>
            <a:r>
              <a:rPr lang="es-ES" b="1" dirty="0" smtClean="0">
                <a:solidFill>
                  <a:schemeClr val="accent1">
                    <a:lumMod val="75000"/>
                  </a:schemeClr>
                </a:solidFill>
              </a:rPr>
              <a:t>material CAC</a:t>
            </a:r>
          </a:p>
          <a:p>
            <a:pPr>
              <a:lnSpc>
                <a:spcPct val="150000"/>
              </a:lnSpc>
            </a:pPr>
            <a:r>
              <a:rPr lang="es-ES" b="1" dirty="0" smtClean="0">
                <a:solidFill>
                  <a:schemeClr val="accent1">
                    <a:lumMod val="75000"/>
                  </a:schemeClr>
                </a:solidFill>
              </a:rPr>
              <a:t>	- </a:t>
            </a:r>
            <a:r>
              <a:rPr lang="es-ES" dirty="0" smtClean="0">
                <a:solidFill>
                  <a:schemeClr val="accent1">
                    <a:lumMod val="75000"/>
                  </a:schemeClr>
                </a:solidFill>
              </a:rPr>
              <a:t>se propagan a partir de una fuente identificada de material registrada por el 	proveedor</a:t>
            </a:r>
            <a:endParaRPr lang="es-ES" dirty="0">
              <a:solidFill>
                <a:schemeClr val="accent1">
                  <a:lumMod val="75000"/>
                </a:schemeClr>
              </a:solidFill>
            </a:endParaRPr>
          </a:p>
          <a:p>
            <a:pPr lvl="2">
              <a:lnSpc>
                <a:spcPct val="150000"/>
              </a:lnSpc>
              <a:buFontTx/>
              <a:buChar char="-"/>
            </a:pPr>
            <a:r>
              <a:rPr lang="es-ES" dirty="0" smtClean="0">
                <a:solidFill>
                  <a:schemeClr val="accent1">
                    <a:lumMod val="75000"/>
                  </a:schemeClr>
                </a:solidFill>
              </a:rPr>
              <a:t> identidad </a:t>
            </a:r>
            <a:r>
              <a:rPr lang="es-ES" dirty="0">
                <a:solidFill>
                  <a:schemeClr val="accent1">
                    <a:lumMod val="75000"/>
                  </a:schemeClr>
                </a:solidFill>
              </a:rPr>
              <a:t>(art </a:t>
            </a:r>
            <a:r>
              <a:rPr lang="es-ES" dirty="0" smtClean="0">
                <a:solidFill>
                  <a:schemeClr val="accent1">
                    <a:lumMod val="75000"/>
                  </a:schemeClr>
                </a:solidFill>
              </a:rPr>
              <a:t>25, art 24.1.a)</a:t>
            </a:r>
            <a:endParaRPr lang="es-ES" dirty="0">
              <a:solidFill>
                <a:schemeClr val="accent1">
                  <a:lumMod val="75000"/>
                </a:schemeClr>
              </a:solidFill>
            </a:endParaRPr>
          </a:p>
          <a:p>
            <a:pPr lvl="2">
              <a:lnSpc>
                <a:spcPct val="150000"/>
              </a:lnSpc>
              <a:buFontTx/>
              <a:buChar char="-"/>
            </a:pPr>
            <a:r>
              <a:rPr lang="es-ES" dirty="0" smtClean="0">
                <a:solidFill>
                  <a:schemeClr val="accent1">
                    <a:lumMod val="75000"/>
                  </a:schemeClr>
                </a:solidFill>
              </a:rPr>
              <a:t> </a:t>
            </a:r>
            <a:r>
              <a:rPr lang="es-ES" dirty="0">
                <a:solidFill>
                  <a:schemeClr val="accent1">
                    <a:lumMod val="75000"/>
                  </a:schemeClr>
                </a:solidFill>
              </a:rPr>
              <a:t>salubridad (art </a:t>
            </a:r>
            <a:r>
              <a:rPr lang="es-ES" dirty="0" smtClean="0">
                <a:solidFill>
                  <a:schemeClr val="accent1">
                    <a:lumMod val="75000"/>
                  </a:schemeClr>
                </a:solidFill>
              </a:rPr>
              <a:t> 26)</a:t>
            </a:r>
            <a:endParaRPr lang="es-ES" dirty="0">
              <a:solidFill>
                <a:schemeClr val="accent1">
                  <a:lumMod val="75000"/>
                </a:schemeClr>
              </a:solidFill>
            </a:endParaRPr>
          </a:p>
          <a:p>
            <a:pPr lvl="2">
              <a:lnSpc>
                <a:spcPct val="150000"/>
              </a:lnSpc>
            </a:pPr>
            <a:r>
              <a:rPr lang="es-ES" dirty="0" smtClean="0">
                <a:solidFill>
                  <a:schemeClr val="accent1">
                    <a:lumMod val="75000"/>
                  </a:schemeClr>
                </a:solidFill>
              </a:rPr>
              <a:t>- defectos </a:t>
            </a:r>
            <a:r>
              <a:rPr lang="es-ES" dirty="0">
                <a:solidFill>
                  <a:schemeClr val="accent1">
                    <a:lumMod val="75000"/>
                  </a:schemeClr>
                </a:solidFill>
              </a:rPr>
              <a:t>(art </a:t>
            </a:r>
            <a:r>
              <a:rPr lang="es-ES" dirty="0" smtClean="0">
                <a:solidFill>
                  <a:schemeClr val="accent1">
                    <a:lumMod val="75000"/>
                  </a:schemeClr>
                </a:solidFill>
              </a:rPr>
              <a:t>27)</a:t>
            </a:r>
          </a:p>
        </p:txBody>
      </p:sp>
      <p:cxnSp>
        <p:nvCxnSpPr>
          <p:cNvPr id="4" name="3 Conector recto de flecha"/>
          <p:cNvCxnSpPr/>
          <p:nvPr/>
        </p:nvCxnSpPr>
        <p:spPr>
          <a:xfrm>
            <a:off x="4139952" y="2924944"/>
            <a:ext cx="2160240" cy="466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3131840" y="3717032"/>
            <a:ext cx="30243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5868144" y="3391829"/>
            <a:ext cx="2955617" cy="369332"/>
          </a:xfrm>
          <a:prstGeom prst="rect">
            <a:avLst/>
          </a:prstGeom>
          <a:noFill/>
        </p:spPr>
        <p:txBody>
          <a:bodyPr wrap="none" rtlCol="0">
            <a:spAutoFit/>
          </a:bodyPr>
          <a:lstStyle/>
          <a:p>
            <a:r>
              <a:rPr lang="es-ES" dirty="0" smtClean="0">
                <a:solidFill>
                  <a:schemeClr val="accent1">
                    <a:lumMod val="75000"/>
                  </a:schemeClr>
                </a:solidFill>
              </a:rPr>
              <a:t>Comunes a todas las especies</a:t>
            </a:r>
            <a:endParaRPr lang="es-ES" dirty="0">
              <a:solidFill>
                <a:schemeClr val="accent1">
                  <a:lumMod val="75000"/>
                </a:schemeClr>
              </a:solidFill>
            </a:endParaRPr>
          </a:p>
        </p:txBody>
      </p:sp>
      <p:cxnSp>
        <p:nvCxnSpPr>
          <p:cNvPr id="17" name="16 Conector recto de flecha"/>
          <p:cNvCxnSpPr/>
          <p:nvPr/>
        </p:nvCxnSpPr>
        <p:spPr>
          <a:xfrm>
            <a:off x="3203848" y="3356992"/>
            <a:ext cx="1296144" cy="1979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4139952" y="5552069"/>
            <a:ext cx="2432461" cy="646331"/>
          </a:xfrm>
          <a:prstGeom prst="rect">
            <a:avLst/>
          </a:prstGeom>
          <a:noFill/>
        </p:spPr>
        <p:txBody>
          <a:bodyPr wrap="none" rtlCol="0">
            <a:spAutoFit/>
          </a:bodyPr>
          <a:lstStyle/>
          <a:p>
            <a:pPr algn="ctr"/>
            <a:r>
              <a:rPr lang="es-ES" dirty="0" smtClean="0">
                <a:solidFill>
                  <a:schemeClr val="accent1">
                    <a:lumMod val="75000"/>
                  </a:schemeClr>
                </a:solidFill>
              </a:rPr>
              <a:t>Función de la especie</a:t>
            </a:r>
          </a:p>
          <a:p>
            <a:pPr algn="ctr"/>
            <a:r>
              <a:rPr lang="es-ES" dirty="0" smtClean="0">
                <a:solidFill>
                  <a:schemeClr val="accent1">
                    <a:lumMod val="75000"/>
                  </a:schemeClr>
                </a:solidFill>
              </a:rPr>
              <a:t>Recogidas en los anexos</a:t>
            </a:r>
            <a:endParaRPr lang="es-ES" dirty="0">
              <a:solidFill>
                <a:schemeClr val="accent1">
                  <a:lumMod val="75000"/>
                </a:schemeClr>
              </a:solidFill>
            </a:endParaRPr>
          </a:p>
        </p:txBody>
      </p:sp>
      <p:sp>
        <p:nvSpPr>
          <p:cNvPr id="13" name="12 CuadroTexto"/>
          <p:cNvSpPr txBox="1"/>
          <p:nvPr/>
        </p:nvSpPr>
        <p:spPr>
          <a:xfrm>
            <a:off x="251520" y="323364"/>
            <a:ext cx="5094343" cy="369332"/>
          </a:xfrm>
          <a:prstGeom prst="rect">
            <a:avLst/>
          </a:prstGeom>
          <a:noFill/>
        </p:spPr>
        <p:txBody>
          <a:bodyPr wrap="none" rtlCol="0">
            <a:spAutoFit/>
          </a:bodyPr>
          <a:lstStyle/>
          <a:p>
            <a:r>
              <a:rPr lang="es-ES" i="1" dirty="0" smtClean="0">
                <a:solidFill>
                  <a:schemeClr val="accent1">
                    <a:lumMod val="75000"/>
                  </a:schemeClr>
                </a:solidFill>
              </a:rPr>
              <a:t>SECCIÓN 4</a:t>
            </a:r>
            <a:r>
              <a:rPr lang="es-ES" dirty="0" smtClean="0">
                <a:solidFill>
                  <a:schemeClr val="accent1">
                    <a:lumMod val="75000"/>
                  </a:schemeClr>
                </a:solidFill>
              </a:rPr>
              <a:t>: </a:t>
            </a:r>
            <a:r>
              <a:rPr lang="es-ES" b="1" dirty="0" smtClean="0">
                <a:solidFill>
                  <a:schemeClr val="accent1">
                    <a:lumMod val="75000"/>
                  </a:schemeClr>
                </a:solidFill>
              </a:rPr>
              <a:t>REQUISITOS PARA LOS MATERIALES CAC</a:t>
            </a:r>
            <a:endParaRPr lang="es-ES" b="1" dirty="0">
              <a:solidFill>
                <a:schemeClr val="accent1">
                  <a:lumMod val="75000"/>
                </a:schemeClr>
              </a:solidFill>
            </a:endParaRPr>
          </a:p>
        </p:txBody>
      </p:sp>
      <p:pic>
        <p:nvPicPr>
          <p:cNvPr id="16"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19" name="18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2941088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937751"/>
            <a:ext cx="8683403" cy="3139321"/>
          </a:xfrm>
          <a:prstGeom prst="rect">
            <a:avLst/>
          </a:prstGeom>
          <a:noFill/>
        </p:spPr>
        <p:txBody>
          <a:bodyPr wrap="none" rtlCol="0">
            <a:spAutoFit/>
          </a:bodyPr>
          <a:lstStyle/>
          <a:p>
            <a:r>
              <a:rPr lang="es-ES" b="1" u="sng" dirty="0" smtClean="0">
                <a:solidFill>
                  <a:schemeClr val="accent1">
                    <a:lumMod val="75000"/>
                  </a:schemeClr>
                </a:solidFill>
              </a:rPr>
              <a:t>Pérdida de la condición de material CAC</a:t>
            </a:r>
          </a:p>
          <a:p>
            <a:endParaRPr lang="es-ES" dirty="0" smtClean="0">
              <a:solidFill>
                <a:schemeClr val="accent1">
                  <a:lumMod val="75000"/>
                </a:schemeClr>
              </a:solidFill>
            </a:endParaRPr>
          </a:p>
          <a:p>
            <a:r>
              <a:rPr lang="es-ES" dirty="0" smtClean="0">
                <a:solidFill>
                  <a:schemeClr val="accent1">
                    <a:lumMod val="75000"/>
                  </a:schemeClr>
                </a:solidFill>
              </a:rPr>
              <a:t>art 23.3 y 24.3</a:t>
            </a:r>
          </a:p>
          <a:p>
            <a:endParaRPr lang="es-ES" dirty="0" smtClean="0">
              <a:solidFill>
                <a:schemeClr val="accent1">
                  <a:lumMod val="75000"/>
                </a:schemeClr>
              </a:solidFill>
            </a:endParaRPr>
          </a:p>
          <a:p>
            <a:r>
              <a:rPr lang="es-ES" dirty="0" smtClean="0">
                <a:solidFill>
                  <a:schemeClr val="accent1">
                    <a:lumMod val="75000"/>
                  </a:schemeClr>
                </a:solidFill>
              </a:rPr>
              <a:t>En caso de que los materiales CAC ya no cumplan lo dispuesto, el proveedor llevará a cabo </a:t>
            </a:r>
          </a:p>
          <a:p>
            <a:r>
              <a:rPr lang="es-ES" dirty="0" smtClean="0">
                <a:solidFill>
                  <a:schemeClr val="accent1">
                    <a:lumMod val="75000"/>
                  </a:schemeClr>
                </a:solidFill>
              </a:rPr>
              <a:t>una de las siguientes acciones:</a:t>
            </a:r>
          </a:p>
          <a:p>
            <a:endParaRPr lang="es-ES" dirty="0" smtClean="0">
              <a:solidFill>
                <a:schemeClr val="accent1">
                  <a:lumMod val="75000"/>
                </a:schemeClr>
              </a:solidFill>
            </a:endParaRPr>
          </a:p>
          <a:p>
            <a:pPr marL="342900" indent="-342900">
              <a:buAutoNum type="alphaLcParenR"/>
            </a:pPr>
            <a:r>
              <a:rPr lang="es-ES" dirty="0" smtClean="0">
                <a:solidFill>
                  <a:schemeClr val="accent1">
                    <a:lumMod val="75000"/>
                  </a:schemeClr>
                </a:solidFill>
              </a:rPr>
              <a:t>retirar los materiales de los alrededores de otros materiales CAC, o</a:t>
            </a:r>
          </a:p>
          <a:p>
            <a:pPr marL="342900" indent="-342900"/>
            <a:endParaRPr lang="es-ES" dirty="0" smtClean="0">
              <a:solidFill>
                <a:schemeClr val="accent1">
                  <a:lumMod val="75000"/>
                </a:schemeClr>
              </a:solidFill>
            </a:endParaRPr>
          </a:p>
          <a:p>
            <a:r>
              <a:rPr lang="es-ES" dirty="0" smtClean="0">
                <a:solidFill>
                  <a:schemeClr val="accent1">
                    <a:lumMod val="75000"/>
                  </a:schemeClr>
                </a:solidFill>
              </a:rPr>
              <a:t>b)  tomar medidas adecuadas para garantizar que vuelvan a cumplir los requisitos.</a:t>
            </a:r>
          </a:p>
          <a:p>
            <a:endParaRPr lang="es-ES" dirty="0">
              <a:solidFill>
                <a:schemeClr val="accent1">
                  <a:lumMod val="75000"/>
                </a:schemeClr>
              </a:solidFill>
            </a:endParaRPr>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318220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332656"/>
            <a:ext cx="9001000" cy="6463308"/>
          </a:xfrm>
          <a:prstGeom prst="rect">
            <a:avLst/>
          </a:prstGeom>
          <a:noFill/>
        </p:spPr>
        <p:txBody>
          <a:bodyPr wrap="square" rtlCol="0">
            <a:spAutoFit/>
          </a:bodyPr>
          <a:lstStyle/>
          <a:p>
            <a:r>
              <a:rPr lang="es-ES" b="1" u="sng" dirty="0" smtClean="0">
                <a:solidFill>
                  <a:schemeClr val="accent1">
                    <a:lumMod val="75000"/>
                  </a:schemeClr>
                </a:solidFill>
              </a:rPr>
              <a:t>1.- Identidad de los materiales CAC</a:t>
            </a:r>
          </a:p>
          <a:p>
            <a:endParaRPr lang="es-ES" dirty="0" smtClean="0">
              <a:solidFill>
                <a:schemeClr val="accent1">
                  <a:lumMod val="75000"/>
                </a:schemeClr>
              </a:solidFill>
            </a:endParaRPr>
          </a:p>
          <a:p>
            <a:r>
              <a:rPr lang="es-ES" dirty="0" smtClean="0">
                <a:solidFill>
                  <a:schemeClr val="accent1">
                    <a:lumMod val="75000"/>
                  </a:schemeClr>
                </a:solidFill>
              </a:rPr>
              <a:t>Artículo 25</a:t>
            </a:r>
          </a:p>
          <a:p>
            <a:endParaRPr lang="es-ES" dirty="0" smtClean="0">
              <a:solidFill>
                <a:schemeClr val="accent1">
                  <a:lumMod val="75000"/>
                </a:schemeClr>
              </a:solidFill>
            </a:endParaRPr>
          </a:p>
          <a:p>
            <a:r>
              <a:rPr lang="es-ES" dirty="0" smtClean="0">
                <a:solidFill>
                  <a:schemeClr val="accent1">
                    <a:lumMod val="75000"/>
                  </a:schemeClr>
                </a:solidFill>
              </a:rPr>
              <a:t>La </a:t>
            </a:r>
            <a:r>
              <a:rPr lang="es-ES" dirty="0">
                <a:solidFill>
                  <a:schemeClr val="accent1">
                    <a:lumMod val="75000"/>
                  </a:schemeClr>
                </a:solidFill>
              </a:rPr>
              <a:t>identidad de </a:t>
            </a:r>
            <a:r>
              <a:rPr lang="es-ES" dirty="0" smtClean="0">
                <a:solidFill>
                  <a:schemeClr val="accent1">
                    <a:lumMod val="75000"/>
                  </a:schemeClr>
                </a:solidFill>
              </a:rPr>
              <a:t>los materiales CAC con </a:t>
            </a:r>
            <a:r>
              <a:rPr lang="es-ES" dirty="0">
                <a:solidFill>
                  <a:schemeClr val="accent1">
                    <a:lumMod val="75000"/>
                  </a:schemeClr>
                </a:solidFill>
              </a:rPr>
              <a:t>la </a:t>
            </a:r>
            <a:r>
              <a:rPr lang="es-ES" dirty="0" smtClean="0">
                <a:solidFill>
                  <a:schemeClr val="accent1">
                    <a:lumMod val="75000"/>
                  </a:schemeClr>
                </a:solidFill>
              </a:rPr>
              <a:t>descripción </a:t>
            </a:r>
            <a:r>
              <a:rPr lang="es-ES" dirty="0">
                <a:solidFill>
                  <a:schemeClr val="accent1">
                    <a:lumMod val="75000"/>
                  </a:schemeClr>
                </a:solidFill>
              </a:rPr>
              <a:t>de </a:t>
            </a:r>
            <a:r>
              <a:rPr lang="es-ES" dirty="0" smtClean="0">
                <a:solidFill>
                  <a:schemeClr val="accent1">
                    <a:lumMod val="75000"/>
                  </a:schemeClr>
                </a:solidFill>
              </a:rPr>
              <a:t>la </a:t>
            </a:r>
            <a:r>
              <a:rPr lang="es-ES" dirty="0">
                <a:solidFill>
                  <a:schemeClr val="accent1">
                    <a:lumMod val="75000"/>
                  </a:schemeClr>
                </a:solidFill>
              </a:rPr>
              <a:t>variedad </a:t>
            </a:r>
            <a:r>
              <a:rPr lang="es-ES" dirty="0" smtClean="0">
                <a:solidFill>
                  <a:schemeClr val="accent1">
                    <a:lumMod val="75000"/>
                  </a:schemeClr>
                </a:solidFill>
              </a:rPr>
              <a:t> se establecerá observando </a:t>
            </a:r>
            <a:r>
              <a:rPr lang="es-ES" dirty="0">
                <a:solidFill>
                  <a:schemeClr val="accent1">
                    <a:lumMod val="75000"/>
                  </a:schemeClr>
                </a:solidFill>
              </a:rPr>
              <a:t>la expresión de las características de la variedad. </a:t>
            </a:r>
            <a:endParaRPr lang="es-ES" dirty="0" smtClean="0">
              <a:solidFill>
                <a:schemeClr val="accent1">
                  <a:lumMod val="75000"/>
                </a:schemeClr>
              </a:solidFill>
            </a:endParaRPr>
          </a:p>
          <a:p>
            <a:endParaRPr lang="es-ES" dirty="0" smtClean="0">
              <a:solidFill>
                <a:schemeClr val="accent1">
                  <a:lumMod val="75000"/>
                </a:schemeClr>
              </a:solidFill>
            </a:endParaRPr>
          </a:p>
          <a:p>
            <a:r>
              <a:rPr lang="es-ES" dirty="0" smtClean="0">
                <a:solidFill>
                  <a:schemeClr val="accent1">
                    <a:lumMod val="75000"/>
                  </a:schemeClr>
                </a:solidFill>
              </a:rPr>
              <a:t>Dicha </a:t>
            </a:r>
            <a:r>
              <a:rPr lang="es-ES" dirty="0">
                <a:solidFill>
                  <a:schemeClr val="accent1">
                    <a:lumMod val="75000"/>
                  </a:schemeClr>
                </a:solidFill>
              </a:rPr>
              <a:t>observación se basará en uno de los siguientes elementos</a:t>
            </a:r>
            <a:r>
              <a:rPr lang="es-ES" dirty="0" smtClean="0">
                <a:solidFill>
                  <a:schemeClr val="accent1">
                    <a:lumMod val="75000"/>
                  </a:schemeClr>
                </a:solidFill>
              </a:rPr>
              <a:t>:</a:t>
            </a:r>
          </a:p>
          <a:p>
            <a:endParaRPr lang="es-ES" dirty="0"/>
          </a:p>
          <a:p>
            <a:pPr lvl="1"/>
            <a:r>
              <a:rPr lang="es-ES" dirty="0">
                <a:solidFill>
                  <a:schemeClr val="accent1">
                    <a:lumMod val="75000"/>
                  </a:schemeClr>
                </a:solidFill>
              </a:rPr>
              <a:t>a</a:t>
            </a:r>
            <a:r>
              <a:rPr lang="es-ES" dirty="0" smtClean="0">
                <a:solidFill>
                  <a:schemeClr val="accent1">
                    <a:lumMod val="75000"/>
                  </a:schemeClr>
                </a:solidFill>
              </a:rPr>
              <a:t>) la </a:t>
            </a:r>
            <a:r>
              <a:rPr lang="es-ES" dirty="0">
                <a:solidFill>
                  <a:srgbClr val="FF0000"/>
                </a:solidFill>
              </a:rPr>
              <a:t>descripción </a:t>
            </a:r>
            <a:r>
              <a:rPr lang="es-ES" dirty="0" smtClean="0">
                <a:solidFill>
                  <a:srgbClr val="FF0000"/>
                </a:solidFill>
              </a:rPr>
              <a:t>oficial</a:t>
            </a:r>
            <a:endParaRPr lang="es-ES" dirty="0">
              <a:solidFill>
                <a:srgbClr val="FF0000"/>
              </a:solidFill>
            </a:endParaRPr>
          </a:p>
          <a:p>
            <a:pPr lvl="1"/>
            <a:r>
              <a:rPr lang="es-ES" dirty="0"/>
              <a:t> </a:t>
            </a:r>
          </a:p>
          <a:p>
            <a:pPr lvl="1"/>
            <a:r>
              <a:rPr lang="es-ES" dirty="0">
                <a:solidFill>
                  <a:schemeClr val="accent1">
                    <a:lumMod val="75000"/>
                  </a:schemeClr>
                </a:solidFill>
              </a:rPr>
              <a:t>b</a:t>
            </a:r>
            <a:r>
              <a:rPr lang="es-ES" dirty="0" smtClean="0">
                <a:solidFill>
                  <a:schemeClr val="accent1">
                    <a:lumMod val="75000"/>
                  </a:schemeClr>
                </a:solidFill>
              </a:rPr>
              <a:t>) la </a:t>
            </a:r>
            <a:r>
              <a:rPr lang="es-ES" dirty="0">
                <a:solidFill>
                  <a:srgbClr val="FF0000"/>
                </a:solidFill>
              </a:rPr>
              <a:t>descripción que acompaña a la solicitud </a:t>
            </a:r>
            <a:r>
              <a:rPr lang="es-ES" dirty="0">
                <a:solidFill>
                  <a:schemeClr val="accent1">
                    <a:lumMod val="75000"/>
                  </a:schemeClr>
                </a:solidFill>
              </a:rPr>
              <a:t>para las variedades objeto de solicitud de registro </a:t>
            </a:r>
            <a:r>
              <a:rPr lang="es-ES" dirty="0" smtClean="0">
                <a:solidFill>
                  <a:schemeClr val="accent1">
                    <a:lumMod val="75000"/>
                  </a:schemeClr>
                </a:solidFill>
              </a:rPr>
              <a:t>en </a:t>
            </a:r>
            <a:r>
              <a:rPr lang="es-ES" dirty="0">
                <a:solidFill>
                  <a:schemeClr val="accent1">
                    <a:lumMod val="75000"/>
                  </a:schemeClr>
                </a:solidFill>
              </a:rPr>
              <a:t>cualquier Estado miembro, </a:t>
            </a:r>
            <a:endParaRPr lang="es-ES" dirty="0" smtClean="0">
              <a:solidFill>
                <a:schemeClr val="accent1">
                  <a:lumMod val="75000"/>
                </a:schemeClr>
              </a:solidFill>
            </a:endParaRPr>
          </a:p>
          <a:p>
            <a:pPr lvl="1"/>
            <a:endParaRPr lang="es-ES" dirty="0"/>
          </a:p>
          <a:p>
            <a:pPr lvl="1"/>
            <a:r>
              <a:rPr lang="es-ES" dirty="0" smtClean="0">
                <a:solidFill>
                  <a:schemeClr val="accent1">
                    <a:lumMod val="75000"/>
                  </a:schemeClr>
                </a:solidFill>
              </a:rPr>
              <a:t>c) la </a:t>
            </a:r>
            <a:r>
              <a:rPr lang="es-ES" dirty="0">
                <a:solidFill>
                  <a:srgbClr val="FF0000"/>
                </a:solidFill>
              </a:rPr>
              <a:t>descripción que acompaña a la </a:t>
            </a:r>
            <a:r>
              <a:rPr lang="es-ES" dirty="0">
                <a:solidFill>
                  <a:schemeClr val="accent1">
                    <a:lumMod val="75000"/>
                  </a:schemeClr>
                </a:solidFill>
              </a:rPr>
              <a:t>solicitud para las variedades objeto </a:t>
            </a:r>
            <a:r>
              <a:rPr lang="es-ES" dirty="0" smtClean="0">
                <a:solidFill>
                  <a:schemeClr val="accent1">
                    <a:lumMod val="75000"/>
                  </a:schemeClr>
                </a:solidFill>
              </a:rPr>
              <a:t>de solicitud </a:t>
            </a:r>
            <a:r>
              <a:rPr lang="es-ES" dirty="0">
                <a:solidFill>
                  <a:schemeClr val="accent1">
                    <a:lumMod val="75000"/>
                  </a:schemeClr>
                </a:solidFill>
              </a:rPr>
              <a:t>de registro </a:t>
            </a:r>
            <a:r>
              <a:rPr lang="es-ES" dirty="0" smtClean="0">
                <a:solidFill>
                  <a:schemeClr val="accent1">
                    <a:lumMod val="75000"/>
                  </a:schemeClr>
                </a:solidFill>
              </a:rPr>
              <a:t>de </a:t>
            </a:r>
            <a:r>
              <a:rPr lang="es-ES" dirty="0">
                <a:solidFill>
                  <a:schemeClr val="accent1">
                    <a:lumMod val="75000"/>
                  </a:schemeClr>
                </a:solidFill>
              </a:rPr>
              <a:t>un derecho de obtención vegetal</a:t>
            </a:r>
            <a:r>
              <a:rPr lang="es-ES" dirty="0" smtClean="0">
                <a:solidFill>
                  <a:schemeClr val="accent1">
                    <a:lumMod val="75000"/>
                  </a:schemeClr>
                </a:solidFill>
              </a:rPr>
              <a:t>;</a:t>
            </a:r>
            <a:endParaRPr lang="es-ES" dirty="0">
              <a:solidFill>
                <a:schemeClr val="accent1">
                  <a:lumMod val="75000"/>
                </a:schemeClr>
              </a:solidFill>
            </a:endParaRPr>
          </a:p>
          <a:p>
            <a:pPr lvl="1"/>
            <a:r>
              <a:rPr lang="es-ES" dirty="0">
                <a:solidFill>
                  <a:schemeClr val="accent1">
                    <a:lumMod val="75000"/>
                  </a:schemeClr>
                </a:solidFill>
              </a:rPr>
              <a:t> </a:t>
            </a:r>
          </a:p>
          <a:p>
            <a:pPr lvl="1"/>
            <a:r>
              <a:rPr lang="es-ES" dirty="0">
                <a:solidFill>
                  <a:schemeClr val="accent1">
                    <a:lumMod val="75000"/>
                  </a:schemeClr>
                </a:solidFill>
              </a:rPr>
              <a:t>d</a:t>
            </a:r>
            <a:r>
              <a:rPr lang="es-ES" dirty="0" smtClean="0">
                <a:solidFill>
                  <a:schemeClr val="accent1">
                    <a:lumMod val="75000"/>
                  </a:schemeClr>
                </a:solidFill>
              </a:rPr>
              <a:t>) la </a:t>
            </a:r>
            <a:r>
              <a:rPr lang="es-ES" dirty="0">
                <a:solidFill>
                  <a:srgbClr val="FF0000"/>
                </a:solidFill>
              </a:rPr>
              <a:t>descripción oficialmente </a:t>
            </a:r>
            <a:r>
              <a:rPr lang="es-ES" dirty="0" smtClean="0">
                <a:solidFill>
                  <a:srgbClr val="FF0000"/>
                </a:solidFill>
              </a:rPr>
              <a:t>reconocida</a:t>
            </a:r>
            <a:endParaRPr lang="es-ES" dirty="0"/>
          </a:p>
          <a:p>
            <a:r>
              <a:rPr lang="es-ES" dirty="0">
                <a:solidFill>
                  <a:srgbClr val="FF0000"/>
                </a:solidFill>
              </a:rPr>
              <a:t> </a:t>
            </a:r>
            <a:endParaRPr lang="es-ES" dirty="0" smtClean="0">
              <a:solidFill>
                <a:srgbClr val="FF0000"/>
              </a:solidFill>
            </a:endParaRPr>
          </a:p>
          <a:p>
            <a:r>
              <a:rPr lang="es-ES" dirty="0" smtClean="0">
                <a:solidFill>
                  <a:schemeClr val="accent1">
                    <a:lumMod val="75000"/>
                  </a:schemeClr>
                </a:solidFill>
              </a:rPr>
              <a:t>La identidad de los materiales CAC a la descripción de la variedad </a:t>
            </a:r>
            <a:r>
              <a:rPr lang="es-ES" dirty="0" smtClean="0">
                <a:solidFill>
                  <a:srgbClr val="FF0000"/>
                </a:solidFill>
              </a:rPr>
              <a:t>se verificará a intervalos regulares </a:t>
            </a:r>
            <a:r>
              <a:rPr lang="es-ES" dirty="0" smtClean="0">
                <a:solidFill>
                  <a:schemeClr val="accent1">
                    <a:lumMod val="75000"/>
                  </a:schemeClr>
                </a:solidFill>
              </a:rPr>
              <a:t>observando la expresión de las características de la variedad en los materiales CAC de que se trate.</a:t>
            </a:r>
            <a:endParaRPr lang="es-ES" dirty="0">
              <a:solidFill>
                <a:schemeClr val="accent1">
                  <a:lumMod val="75000"/>
                </a:schemeClr>
              </a:solidFill>
            </a:endParaRPr>
          </a:p>
          <a:p>
            <a:endParaRPr lang="es-ES" dirty="0"/>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31911" y="6474275"/>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528830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404664"/>
            <a:ext cx="8932895" cy="5078313"/>
          </a:xfrm>
          <a:prstGeom prst="rect">
            <a:avLst/>
          </a:prstGeom>
          <a:noFill/>
        </p:spPr>
        <p:txBody>
          <a:bodyPr wrap="none" rtlCol="0">
            <a:spAutoFit/>
          </a:bodyPr>
          <a:lstStyle/>
          <a:p>
            <a:r>
              <a:rPr lang="es-ES" b="1" u="sng" dirty="0" smtClean="0">
                <a:solidFill>
                  <a:schemeClr val="accent1">
                    <a:lumMod val="75000"/>
                  </a:schemeClr>
                </a:solidFill>
              </a:rPr>
              <a:t>2.- Requisitos de salubridad</a:t>
            </a:r>
            <a:endParaRPr lang="es-ES" dirty="0" smtClean="0">
              <a:solidFill>
                <a:schemeClr val="accent1">
                  <a:lumMod val="75000"/>
                </a:schemeClr>
              </a:solidFill>
            </a:endParaRPr>
          </a:p>
          <a:p>
            <a:endParaRPr lang="es-ES" b="1" u="sng" dirty="0" smtClean="0">
              <a:solidFill>
                <a:schemeClr val="accent1">
                  <a:lumMod val="75000"/>
                </a:schemeClr>
              </a:solidFill>
            </a:endParaRPr>
          </a:p>
          <a:p>
            <a:r>
              <a:rPr lang="es-ES" dirty="0" smtClean="0">
                <a:solidFill>
                  <a:schemeClr val="accent1">
                    <a:lumMod val="75000"/>
                  </a:schemeClr>
                </a:solidFill>
              </a:rPr>
              <a:t>Artículo 26</a:t>
            </a:r>
          </a:p>
          <a:p>
            <a:endParaRPr lang="es-ES" dirty="0" smtClean="0">
              <a:solidFill>
                <a:schemeClr val="accent1">
                  <a:lumMod val="75000"/>
                </a:schemeClr>
              </a:solidFill>
            </a:endParaRPr>
          </a:p>
          <a:p>
            <a:r>
              <a:rPr lang="es-ES" dirty="0" smtClean="0">
                <a:solidFill>
                  <a:schemeClr val="accent1">
                    <a:lumMod val="75000"/>
                  </a:schemeClr>
                </a:solidFill>
              </a:rPr>
              <a:t>1. Los materiales CAC deberán estar prácticamente exentos de las plagas enumeradas en los </a:t>
            </a:r>
          </a:p>
          <a:p>
            <a:r>
              <a:rPr lang="es-ES" dirty="0" smtClean="0">
                <a:solidFill>
                  <a:schemeClr val="accent1">
                    <a:lumMod val="75000"/>
                  </a:schemeClr>
                </a:solidFill>
              </a:rPr>
              <a:t>anexos I y II, en lo que se refiere al género o a la especie de que se trate.</a:t>
            </a:r>
          </a:p>
          <a:p>
            <a:r>
              <a:rPr lang="es-ES" dirty="0" smtClean="0">
                <a:solidFill>
                  <a:schemeClr val="accent1">
                    <a:lumMod val="75000"/>
                  </a:schemeClr>
                </a:solidFill>
              </a:rPr>
              <a:t>Deberá comprobarse mediante inspección visual de las instalaciones, los campos y los lotes, </a:t>
            </a:r>
          </a:p>
          <a:p>
            <a:r>
              <a:rPr lang="es-ES" dirty="0" smtClean="0">
                <a:solidFill>
                  <a:schemeClr val="accent1">
                    <a:lumMod val="75000"/>
                  </a:schemeClr>
                </a:solidFill>
              </a:rPr>
              <a:t>que estos materiales CAC están prácticamente exentos de las plagas enumeradas en </a:t>
            </a:r>
          </a:p>
          <a:p>
            <a:r>
              <a:rPr lang="es-ES" dirty="0" smtClean="0">
                <a:solidFill>
                  <a:schemeClr val="accent1">
                    <a:lumMod val="75000"/>
                  </a:schemeClr>
                </a:solidFill>
              </a:rPr>
              <a:t>el anexo I y el anexo II, en lo que se refiere al género o la especie de que se trate.</a:t>
            </a:r>
          </a:p>
          <a:p>
            <a:endParaRPr lang="es-ES" dirty="0" smtClean="0">
              <a:solidFill>
                <a:schemeClr val="accent1">
                  <a:lumMod val="75000"/>
                </a:schemeClr>
              </a:solidFill>
            </a:endParaRPr>
          </a:p>
          <a:p>
            <a:r>
              <a:rPr lang="es-ES" dirty="0" smtClean="0">
                <a:solidFill>
                  <a:schemeClr val="accent1">
                    <a:lumMod val="75000"/>
                  </a:schemeClr>
                </a:solidFill>
              </a:rPr>
              <a:t>En caso de duda sobre la presencia de estas plagas, el organismo oficial responsable y, en </a:t>
            </a:r>
          </a:p>
          <a:p>
            <a:r>
              <a:rPr lang="es-ES" dirty="0" smtClean="0">
                <a:solidFill>
                  <a:schemeClr val="accent1">
                    <a:lumMod val="75000"/>
                  </a:schemeClr>
                </a:solidFill>
              </a:rPr>
              <a:t>su caso, el proveedor llevarán a cabo los muestreos y ensayos de los materiales CAC </a:t>
            </a:r>
          </a:p>
          <a:p>
            <a:r>
              <a:rPr lang="es-ES" dirty="0" smtClean="0">
                <a:solidFill>
                  <a:schemeClr val="accent1">
                    <a:lumMod val="75000"/>
                  </a:schemeClr>
                </a:solidFill>
              </a:rPr>
              <a:t>de que se trate.</a:t>
            </a:r>
          </a:p>
          <a:p>
            <a:endParaRPr lang="es-ES" dirty="0" smtClean="0">
              <a:solidFill>
                <a:schemeClr val="accent1">
                  <a:lumMod val="75000"/>
                </a:schemeClr>
              </a:solidFill>
            </a:endParaRPr>
          </a:p>
          <a:p>
            <a:r>
              <a:rPr lang="es-ES" dirty="0" smtClean="0">
                <a:solidFill>
                  <a:schemeClr val="accent1">
                    <a:lumMod val="75000"/>
                  </a:schemeClr>
                </a:solidFill>
              </a:rPr>
              <a:t>2.   El proveedor efectuará una inspección visual, muestreos y ensayos de los materiales CAC, </a:t>
            </a:r>
          </a:p>
          <a:p>
            <a:r>
              <a:rPr lang="es-ES" dirty="0" smtClean="0">
                <a:solidFill>
                  <a:schemeClr val="accent1">
                    <a:lumMod val="75000"/>
                  </a:schemeClr>
                </a:solidFill>
              </a:rPr>
              <a:t>como establece el anexo IV para el género o la especie de que se trate.</a:t>
            </a:r>
          </a:p>
          <a:p>
            <a:endParaRPr lang="es-ES" dirty="0" smtClean="0">
              <a:solidFill>
                <a:schemeClr val="accent1">
                  <a:lumMod val="75000"/>
                </a:schemeClr>
              </a:solidFill>
            </a:endParaRPr>
          </a:p>
          <a:p>
            <a:r>
              <a:rPr lang="es-ES" dirty="0" smtClean="0">
                <a:solidFill>
                  <a:schemeClr val="accent1">
                    <a:lumMod val="75000"/>
                  </a:schemeClr>
                </a:solidFill>
              </a:rPr>
              <a:t>3.   El apartado 1 no se aplicará a los materiales CAC durante la </a:t>
            </a:r>
            <a:r>
              <a:rPr lang="es-ES" dirty="0" err="1" smtClean="0">
                <a:solidFill>
                  <a:schemeClr val="accent1">
                    <a:lumMod val="75000"/>
                  </a:schemeClr>
                </a:solidFill>
              </a:rPr>
              <a:t>criopreservación</a:t>
            </a:r>
            <a:r>
              <a:rPr lang="es-ES" dirty="0" smtClean="0">
                <a:solidFill>
                  <a:schemeClr val="accent1">
                    <a:lumMod val="75000"/>
                  </a:schemeClr>
                </a:solidFill>
              </a:rPr>
              <a:t>.</a:t>
            </a:r>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015656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51521" y="836712"/>
            <a:ext cx="8136903" cy="5632311"/>
          </a:xfrm>
          <a:prstGeom prst="rect">
            <a:avLst/>
          </a:prstGeom>
          <a:noFill/>
        </p:spPr>
        <p:txBody>
          <a:bodyPr wrap="square" rtlCol="0">
            <a:spAutoFit/>
          </a:bodyPr>
          <a:lstStyle/>
          <a:p>
            <a:pPr algn="just"/>
            <a:r>
              <a:rPr lang="es-ES" b="1" u="sng" dirty="0" smtClean="0">
                <a:solidFill>
                  <a:schemeClr val="accent1">
                    <a:lumMod val="75000"/>
                  </a:schemeClr>
                </a:solidFill>
              </a:rPr>
              <a:t>Transposición de las Directivas:</a:t>
            </a:r>
          </a:p>
          <a:p>
            <a:pPr algn="just"/>
            <a:endParaRPr lang="es-ES" b="1" u="sng" dirty="0" smtClean="0">
              <a:solidFill>
                <a:schemeClr val="accent1">
                  <a:lumMod val="75000"/>
                </a:schemeClr>
              </a:solidFill>
            </a:endParaRPr>
          </a:p>
          <a:p>
            <a:pPr algn="just">
              <a:lnSpc>
                <a:spcPct val="150000"/>
              </a:lnSpc>
            </a:pPr>
            <a:r>
              <a:rPr lang="es-ES" b="1" dirty="0" smtClean="0">
                <a:solidFill>
                  <a:schemeClr val="accent1">
                    <a:lumMod val="75000"/>
                  </a:schemeClr>
                </a:solidFill>
              </a:rPr>
              <a:t>“DIRECTIVA DE EJECUCIÓN 2014/97/UE</a:t>
            </a:r>
            <a:r>
              <a:rPr lang="es-ES" dirty="0" smtClean="0">
                <a:solidFill>
                  <a:schemeClr val="accent1">
                    <a:lumMod val="75000"/>
                  </a:schemeClr>
                </a:solidFill>
              </a:rPr>
              <a:t> DE LA COMISIÓN de 15 de octubre de 2014 </a:t>
            </a:r>
          </a:p>
          <a:p>
            <a:pPr algn="just">
              <a:lnSpc>
                <a:spcPct val="150000"/>
              </a:lnSpc>
            </a:pPr>
            <a:r>
              <a:rPr lang="es-ES" dirty="0" smtClean="0">
                <a:solidFill>
                  <a:schemeClr val="accent1">
                    <a:lumMod val="75000"/>
                  </a:schemeClr>
                </a:solidFill>
              </a:rPr>
              <a:t>que </a:t>
            </a:r>
            <a:r>
              <a:rPr lang="es-ES" dirty="0">
                <a:solidFill>
                  <a:schemeClr val="accent1">
                    <a:lumMod val="75000"/>
                  </a:schemeClr>
                </a:solidFill>
              </a:rPr>
              <a:t>desarrolla la Directiva 2008/90/CE del Consejo en lo que respecta al registro de </a:t>
            </a:r>
            <a:endParaRPr lang="es-ES" dirty="0" smtClean="0">
              <a:solidFill>
                <a:schemeClr val="accent1">
                  <a:lumMod val="75000"/>
                </a:schemeClr>
              </a:solidFill>
            </a:endParaRPr>
          </a:p>
          <a:p>
            <a:pPr algn="just">
              <a:lnSpc>
                <a:spcPct val="150000"/>
              </a:lnSpc>
            </a:pPr>
            <a:r>
              <a:rPr lang="es-ES" dirty="0" smtClean="0">
                <a:solidFill>
                  <a:schemeClr val="accent1">
                    <a:lumMod val="75000"/>
                  </a:schemeClr>
                </a:solidFill>
              </a:rPr>
              <a:t>los proveedores  </a:t>
            </a:r>
            <a:r>
              <a:rPr lang="es-ES" dirty="0">
                <a:solidFill>
                  <a:schemeClr val="accent1">
                    <a:lumMod val="75000"/>
                  </a:schemeClr>
                </a:solidFill>
              </a:rPr>
              <a:t>y las variedades y la lista común de </a:t>
            </a:r>
            <a:r>
              <a:rPr lang="es-ES" dirty="0" smtClean="0">
                <a:solidFill>
                  <a:schemeClr val="accent1">
                    <a:lumMod val="75000"/>
                  </a:schemeClr>
                </a:solidFill>
              </a:rPr>
              <a:t>variedades</a:t>
            </a:r>
            <a:r>
              <a:rPr lang="es-ES" b="1" dirty="0" smtClean="0">
                <a:solidFill>
                  <a:schemeClr val="accent1">
                    <a:lumMod val="75000"/>
                  </a:schemeClr>
                </a:solidFill>
              </a:rPr>
              <a:t>.”</a:t>
            </a:r>
          </a:p>
          <a:p>
            <a:pPr algn="just">
              <a:lnSpc>
                <a:spcPct val="150000"/>
              </a:lnSpc>
            </a:pPr>
            <a:endParaRPr lang="es-ES" dirty="0">
              <a:solidFill>
                <a:schemeClr val="accent1">
                  <a:lumMod val="75000"/>
                </a:schemeClr>
              </a:solidFill>
            </a:endParaRPr>
          </a:p>
          <a:p>
            <a:pPr algn="just">
              <a:lnSpc>
                <a:spcPct val="150000"/>
              </a:lnSpc>
            </a:pPr>
            <a:r>
              <a:rPr lang="es-ES" b="1" dirty="0" smtClean="0">
                <a:solidFill>
                  <a:schemeClr val="accent1">
                    <a:lumMod val="75000"/>
                  </a:schemeClr>
                </a:solidFill>
              </a:rPr>
              <a:t>“DIRECTIVA </a:t>
            </a:r>
            <a:r>
              <a:rPr lang="es-ES" b="1" dirty="0">
                <a:solidFill>
                  <a:schemeClr val="accent1">
                    <a:lumMod val="75000"/>
                  </a:schemeClr>
                </a:solidFill>
              </a:rPr>
              <a:t>DE EJECUCIÓN 2014/98/UE</a:t>
            </a:r>
            <a:r>
              <a:rPr lang="es-ES" dirty="0">
                <a:solidFill>
                  <a:schemeClr val="accent1">
                    <a:lumMod val="75000"/>
                  </a:schemeClr>
                </a:solidFill>
              </a:rPr>
              <a:t> DE LA COMISIÓN </a:t>
            </a:r>
            <a:r>
              <a:rPr lang="es-ES" dirty="0" smtClean="0">
                <a:solidFill>
                  <a:schemeClr val="accent1">
                    <a:lumMod val="75000"/>
                  </a:schemeClr>
                </a:solidFill>
              </a:rPr>
              <a:t> de 15  de  octubre  </a:t>
            </a:r>
            <a:r>
              <a:rPr lang="es-ES" dirty="0">
                <a:solidFill>
                  <a:schemeClr val="accent1">
                    <a:lumMod val="75000"/>
                  </a:schemeClr>
                </a:solidFill>
              </a:rPr>
              <a:t>de </a:t>
            </a:r>
            <a:r>
              <a:rPr lang="es-ES" dirty="0" smtClean="0">
                <a:solidFill>
                  <a:schemeClr val="accent1">
                    <a:lumMod val="75000"/>
                  </a:schemeClr>
                </a:solidFill>
              </a:rPr>
              <a:t> 2014 que </a:t>
            </a:r>
            <a:r>
              <a:rPr lang="es-ES" dirty="0">
                <a:solidFill>
                  <a:schemeClr val="accent1">
                    <a:lumMod val="75000"/>
                  </a:schemeClr>
                </a:solidFill>
              </a:rPr>
              <a:t>desarrolla la Directiva 2008/90/CE del Consejo en lo que respecta a </a:t>
            </a:r>
            <a:r>
              <a:rPr lang="es-ES" b="1" dirty="0">
                <a:solidFill>
                  <a:schemeClr val="accent1">
                    <a:lumMod val="75000"/>
                  </a:schemeClr>
                </a:solidFill>
              </a:rPr>
              <a:t>los </a:t>
            </a:r>
            <a:r>
              <a:rPr lang="es-ES" b="1" dirty="0" smtClean="0">
                <a:solidFill>
                  <a:schemeClr val="accent1">
                    <a:lumMod val="75000"/>
                  </a:schemeClr>
                </a:solidFill>
              </a:rPr>
              <a:t>requisitos específicos </a:t>
            </a:r>
            <a:r>
              <a:rPr lang="es-ES" b="1" dirty="0">
                <a:solidFill>
                  <a:schemeClr val="accent1">
                    <a:lumMod val="75000"/>
                  </a:schemeClr>
                </a:solidFill>
              </a:rPr>
              <a:t>para los géneros y las especies de plantones de frutal contemplados en su anexo I</a:t>
            </a:r>
            <a:r>
              <a:rPr lang="es-ES" b="1" dirty="0" smtClean="0">
                <a:solidFill>
                  <a:schemeClr val="accent1">
                    <a:lumMod val="75000"/>
                  </a:schemeClr>
                </a:solidFill>
              </a:rPr>
              <a:t>, </a:t>
            </a:r>
            <a:r>
              <a:rPr lang="es-ES" dirty="0" smtClean="0">
                <a:solidFill>
                  <a:schemeClr val="accent1">
                    <a:lumMod val="75000"/>
                  </a:schemeClr>
                </a:solidFill>
              </a:rPr>
              <a:t>los </a:t>
            </a:r>
            <a:r>
              <a:rPr lang="es-ES" dirty="0">
                <a:solidFill>
                  <a:schemeClr val="accent1">
                    <a:lumMod val="75000"/>
                  </a:schemeClr>
                </a:solidFill>
              </a:rPr>
              <a:t>requisitos específicos que deben cumplir los proveedores y las inspecciones </a:t>
            </a:r>
            <a:r>
              <a:rPr lang="es-ES" dirty="0" smtClean="0">
                <a:solidFill>
                  <a:schemeClr val="accent1">
                    <a:lumMod val="75000"/>
                  </a:schemeClr>
                </a:solidFill>
              </a:rPr>
              <a:t>oficiales</a:t>
            </a:r>
            <a:r>
              <a:rPr lang="es-ES" b="1" dirty="0" smtClean="0">
                <a:solidFill>
                  <a:schemeClr val="accent1">
                    <a:lumMod val="75000"/>
                  </a:schemeClr>
                </a:solidFill>
              </a:rPr>
              <a:t>.”</a:t>
            </a:r>
            <a:endParaRPr lang="es-ES" b="1" dirty="0">
              <a:solidFill>
                <a:schemeClr val="accent1">
                  <a:lumMod val="75000"/>
                </a:schemeClr>
              </a:solidFill>
            </a:endParaRPr>
          </a:p>
          <a:p>
            <a:pPr algn="just">
              <a:lnSpc>
                <a:spcPct val="150000"/>
              </a:lnSpc>
            </a:pPr>
            <a:endParaRPr lang="es-ES" dirty="0">
              <a:solidFill>
                <a:schemeClr val="accent1">
                  <a:lumMod val="75000"/>
                </a:schemeClr>
              </a:solidFill>
            </a:endParaRPr>
          </a:p>
          <a:p>
            <a:pPr marL="285750" indent="-285750" algn="just">
              <a:buFont typeface="Arial" pitchFamily="34" charset="0"/>
              <a:buChar char="•"/>
            </a:pPr>
            <a:endParaRPr lang="es-ES" b="1" u="sng" dirty="0" smtClean="0">
              <a:solidFill>
                <a:schemeClr val="accent1">
                  <a:lumMod val="75000"/>
                </a:schemeClr>
              </a:solidFill>
            </a:endParaRPr>
          </a:p>
          <a:p>
            <a:pPr algn="just"/>
            <a:endParaRPr lang="es-ES" dirty="0" smtClean="0">
              <a:solidFill>
                <a:schemeClr val="accent1">
                  <a:lumMod val="75000"/>
                </a:schemeClr>
              </a:solidFill>
            </a:endParaRPr>
          </a:p>
          <a:p>
            <a:pPr algn="just"/>
            <a:endParaRPr lang="es-ES" dirty="0"/>
          </a:p>
        </p:txBody>
      </p:sp>
      <p:sp>
        <p:nvSpPr>
          <p:cNvPr id="3" name="2 Rectángulo"/>
          <p:cNvSpPr/>
          <p:nvPr/>
        </p:nvSpPr>
        <p:spPr>
          <a:xfrm>
            <a:off x="179512" y="6328381"/>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1" y="898842"/>
            <a:ext cx="8424935" cy="3416320"/>
          </a:xfrm>
          <a:prstGeom prst="rect">
            <a:avLst/>
          </a:prstGeom>
          <a:noFill/>
        </p:spPr>
        <p:txBody>
          <a:bodyPr wrap="square" rtlCol="0">
            <a:spAutoFit/>
          </a:bodyPr>
          <a:lstStyle/>
          <a:p>
            <a:endParaRPr lang="es-ES" dirty="0" smtClean="0"/>
          </a:p>
          <a:p>
            <a:pPr algn="just"/>
            <a:r>
              <a:rPr lang="es-ES" dirty="0" smtClean="0">
                <a:solidFill>
                  <a:schemeClr val="accent1">
                    <a:lumMod val="75000"/>
                  </a:schemeClr>
                </a:solidFill>
              </a:rPr>
              <a:t>4.   Además de los requisitos establecidos en los apartados 1 y 2, los materiales CAC </a:t>
            </a:r>
            <a:r>
              <a:rPr lang="es-ES" dirty="0" smtClean="0">
                <a:solidFill>
                  <a:schemeClr val="accent1">
                    <a:lumMod val="75000"/>
                  </a:schemeClr>
                </a:solidFill>
              </a:rPr>
              <a:t>de </a:t>
            </a:r>
            <a:r>
              <a:rPr lang="es-ES" dirty="0" smtClean="0">
                <a:solidFill>
                  <a:schemeClr val="accent1">
                    <a:lumMod val="75000"/>
                  </a:schemeClr>
                </a:solidFill>
              </a:rPr>
              <a:t>las especies </a:t>
            </a:r>
            <a:r>
              <a:rPr lang="es-ES" i="1" dirty="0" smtClean="0">
                <a:solidFill>
                  <a:srgbClr val="FF0000"/>
                </a:solidFill>
              </a:rPr>
              <a:t>Citrus L., </a:t>
            </a:r>
            <a:r>
              <a:rPr lang="es-ES" i="1" dirty="0" err="1" smtClean="0">
                <a:solidFill>
                  <a:srgbClr val="FF0000"/>
                </a:solidFill>
              </a:rPr>
              <a:t>Fortunella</a:t>
            </a:r>
            <a:r>
              <a:rPr lang="es-ES" i="1" dirty="0" smtClean="0">
                <a:solidFill>
                  <a:srgbClr val="FF0000"/>
                </a:solidFill>
              </a:rPr>
              <a:t>, </a:t>
            </a:r>
            <a:r>
              <a:rPr lang="es-ES" i="1" dirty="0" err="1" smtClean="0">
                <a:solidFill>
                  <a:srgbClr val="FF0000"/>
                </a:solidFill>
              </a:rPr>
              <a:t>Swingle</a:t>
            </a:r>
            <a:r>
              <a:rPr lang="es-ES" i="1" dirty="0" smtClean="0">
                <a:solidFill>
                  <a:srgbClr val="FF0000"/>
                </a:solidFill>
              </a:rPr>
              <a:t> </a:t>
            </a:r>
            <a:r>
              <a:rPr lang="es-ES" i="1" dirty="0" smtClean="0">
                <a:solidFill>
                  <a:srgbClr val="FF0000"/>
                </a:solidFill>
              </a:rPr>
              <a:t>y </a:t>
            </a:r>
            <a:r>
              <a:rPr lang="es-ES" i="1" dirty="0" err="1" smtClean="0">
                <a:solidFill>
                  <a:srgbClr val="FF0000"/>
                </a:solidFill>
              </a:rPr>
              <a:t>Poncirus</a:t>
            </a:r>
            <a:r>
              <a:rPr lang="es-ES" i="1" dirty="0" smtClean="0">
                <a:solidFill>
                  <a:srgbClr val="FF0000"/>
                </a:solidFill>
              </a:rPr>
              <a:t> </a:t>
            </a:r>
            <a:r>
              <a:rPr lang="es-ES" i="1" dirty="0" err="1" smtClean="0">
                <a:solidFill>
                  <a:srgbClr val="FF0000"/>
                </a:solidFill>
              </a:rPr>
              <a:t>Raf</a:t>
            </a:r>
            <a:r>
              <a:rPr lang="es-ES" i="1" dirty="0" smtClean="0">
                <a:solidFill>
                  <a:srgbClr val="FF0000"/>
                </a:solidFill>
              </a:rPr>
              <a:t>. </a:t>
            </a:r>
            <a:r>
              <a:rPr lang="es-ES" dirty="0" smtClean="0">
                <a:solidFill>
                  <a:schemeClr val="accent1">
                    <a:lumMod val="75000"/>
                  </a:schemeClr>
                </a:solidFill>
              </a:rPr>
              <a:t>cumplirán todos </a:t>
            </a:r>
            <a:r>
              <a:rPr lang="es-ES" dirty="0" smtClean="0">
                <a:solidFill>
                  <a:schemeClr val="accent1">
                    <a:lumMod val="75000"/>
                  </a:schemeClr>
                </a:solidFill>
              </a:rPr>
              <a:t>los </a:t>
            </a:r>
            <a:r>
              <a:rPr lang="es-ES" dirty="0" smtClean="0">
                <a:solidFill>
                  <a:schemeClr val="accent1">
                    <a:lumMod val="75000"/>
                  </a:schemeClr>
                </a:solidFill>
              </a:rPr>
              <a:t>requisitos siguientes:</a:t>
            </a:r>
          </a:p>
          <a:p>
            <a:pPr algn="just"/>
            <a:endParaRPr lang="es-ES" dirty="0" smtClean="0"/>
          </a:p>
          <a:p>
            <a:pPr marL="342900" indent="-342900" algn="just">
              <a:buAutoNum type="alphaLcParenR"/>
            </a:pPr>
            <a:r>
              <a:rPr lang="es-ES" dirty="0" smtClean="0">
                <a:solidFill>
                  <a:schemeClr val="accent1">
                    <a:lumMod val="75000"/>
                  </a:schemeClr>
                </a:solidFill>
              </a:rPr>
              <a:t>provendrán de una </a:t>
            </a:r>
            <a:r>
              <a:rPr lang="es-ES" dirty="0" smtClean="0">
                <a:solidFill>
                  <a:srgbClr val="FF0000"/>
                </a:solidFill>
              </a:rPr>
              <a:t>fuente de material identificada, que estará libre de las </a:t>
            </a:r>
            <a:r>
              <a:rPr lang="es-ES" dirty="0" smtClean="0">
                <a:solidFill>
                  <a:srgbClr val="FF0000"/>
                </a:solidFill>
              </a:rPr>
              <a:t>plagas enumeradas </a:t>
            </a:r>
            <a:r>
              <a:rPr lang="es-ES" dirty="0" smtClean="0">
                <a:solidFill>
                  <a:srgbClr val="FF0000"/>
                </a:solidFill>
              </a:rPr>
              <a:t>en el anexo II </a:t>
            </a:r>
            <a:r>
              <a:rPr lang="es-ES" dirty="0" smtClean="0">
                <a:solidFill>
                  <a:schemeClr val="accent1">
                    <a:lumMod val="75000"/>
                  </a:schemeClr>
                </a:solidFill>
              </a:rPr>
              <a:t>para dicha especie, lo que quedará demostrado </a:t>
            </a:r>
            <a:r>
              <a:rPr lang="es-ES" dirty="0" smtClean="0">
                <a:solidFill>
                  <a:schemeClr val="accent1">
                    <a:lumMod val="75000"/>
                  </a:schemeClr>
                </a:solidFill>
              </a:rPr>
              <a:t>mediante muestreos </a:t>
            </a:r>
            <a:r>
              <a:rPr lang="es-ES" dirty="0" smtClean="0">
                <a:solidFill>
                  <a:schemeClr val="accent1">
                    <a:lumMod val="75000"/>
                  </a:schemeClr>
                </a:solidFill>
              </a:rPr>
              <a:t>y ensayos;</a:t>
            </a:r>
          </a:p>
          <a:p>
            <a:pPr marL="342900" indent="-342900" algn="just"/>
            <a:endParaRPr lang="es-ES" dirty="0" smtClean="0">
              <a:solidFill>
                <a:schemeClr val="accent1">
                  <a:lumMod val="75000"/>
                </a:schemeClr>
              </a:solidFill>
            </a:endParaRPr>
          </a:p>
          <a:p>
            <a:pPr marL="342900" indent="-342900" algn="just">
              <a:buAutoNum type="alphaLcParenR" startAt="2"/>
            </a:pPr>
            <a:r>
              <a:rPr lang="es-ES" dirty="0" smtClean="0">
                <a:solidFill>
                  <a:schemeClr val="accent1">
                    <a:lumMod val="75000"/>
                  </a:schemeClr>
                </a:solidFill>
              </a:rPr>
              <a:t>desde </a:t>
            </a:r>
            <a:r>
              <a:rPr lang="es-ES" dirty="0" smtClean="0">
                <a:solidFill>
                  <a:schemeClr val="accent1">
                    <a:lumMod val="75000"/>
                  </a:schemeClr>
                </a:solidFill>
              </a:rPr>
              <a:t>el comienzo del último ciclo de vegetación se encontrarán prácticamente </a:t>
            </a:r>
            <a:r>
              <a:rPr lang="es-ES" dirty="0" smtClean="0">
                <a:solidFill>
                  <a:schemeClr val="accent1">
                    <a:lumMod val="75000"/>
                  </a:schemeClr>
                </a:solidFill>
              </a:rPr>
              <a:t>libre         de </a:t>
            </a:r>
            <a:r>
              <a:rPr lang="es-ES" dirty="0" smtClean="0">
                <a:solidFill>
                  <a:schemeClr val="accent1">
                    <a:lumMod val="75000"/>
                  </a:schemeClr>
                </a:solidFill>
              </a:rPr>
              <a:t>las plagas enumeradas en el anexo II para dicha especie, lo que </a:t>
            </a:r>
            <a:r>
              <a:rPr lang="es-ES" dirty="0" smtClean="0">
                <a:solidFill>
                  <a:schemeClr val="accent1">
                    <a:lumMod val="75000"/>
                  </a:schemeClr>
                </a:solidFill>
              </a:rPr>
              <a:t>quedará demostrado mediante </a:t>
            </a:r>
            <a:r>
              <a:rPr lang="es-ES" dirty="0" smtClean="0">
                <a:solidFill>
                  <a:schemeClr val="accent1">
                    <a:lumMod val="75000"/>
                  </a:schemeClr>
                </a:solidFill>
              </a:rPr>
              <a:t>inspección visual, muestreos y ensayos.</a:t>
            </a:r>
            <a:endParaRPr lang="es-ES" dirty="0">
              <a:solidFill>
                <a:schemeClr val="accent1">
                  <a:lumMod val="75000"/>
                </a:schemeClr>
              </a:solidFill>
            </a:endParaRPr>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0957" y="4293096"/>
            <a:ext cx="1080120" cy="132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5724128" y="5589240"/>
            <a:ext cx="1136989" cy="246221"/>
          </a:xfrm>
          <a:prstGeom prst="rect">
            <a:avLst/>
          </a:prstGeom>
        </p:spPr>
        <p:txBody>
          <a:bodyPr wrap="square">
            <a:spAutoFit/>
          </a:bodyPr>
          <a:lstStyle/>
          <a:p>
            <a:r>
              <a:rPr lang="es-ES" sz="1000" i="1" dirty="0" err="1">
                <a:solidFill>
                  <a:srgbClr val="FF0000"/>
                </a:solidFill>
              </a:rPr>
              <a:t>Swingle</a:t>
            </a:r>
            <a:endParaRPr lang="es-ES" sz="10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694106"/>
            <a:ext cx="1148194" cy="86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6962934" y="5589240"/>
            <a:ext cx="1819729" cy="246221"/>
          </a:xfrm>
          <a:prstGeom prst="rect">
            <a:avLst/>
          </a:prstGeom>
        </p:spPr>
        <p:txBody>
          <a:bodyPr wrap="none">
            <a:spAutoFit/>
          </a:bodyPr>
          <a:lstStyle/>
          <a:p>
            <a:r>
              <a:rPr lang="es-ES" sz="1000" i="1" dirty="0" err="1" smtClean="0">
                <a:solidFill>
                  <a:srgbClr val="FF0000"/>
                </a:solidFill>
              </a:rPr>
              <a:t>Poncirus</a:t>
            </a:r>
            <a:r>
              <a:rPr lang="es-ES" sz="1000" i="1" dirty="0" smtClean="0">
                <a:solidFill>
                  <a:srgbClr val="FF0000"/>
                </a:solidFill>
              </a:rPr>
              <a:t> </a:t>
            </a:r>
            <a:r>
              <a:rPr lang="es-ES" sz="1000" i="1" dirty="0" err="1" smtClean="0">
                <a:solidFill>
                  <a:srgbClr val="FF0000"/>
                </a:solidFill>
              </a:rPr>
              <a:t>raf</a:t>
            </a:r>
            <a:r>
              <a:rPr lang="es-ES" sz="1000" i="1" dirty="0" smtClean="0">
                <a:solidFill>
                  <a:srgbClr val="FF0000"/>
                </a:solidFill>
              </a:rPr>
              <a:t>. (naranjo espinoso)</a:t>
            </a:r>
            <a:endParaRPr lang="es-ES" sz="1000" dirty="0"/>
          </a:p>
        </p:txBody>
      </p:sp>
      <p:pic>
        <p:nvPicPr>
          <p:cNvPr id="1029" name="Picture 5" descr="http://www.bing.com/th?id=OIP.JCzEwbviw2cgO3KstjGs4AEsEN&amp;pid=3.1&amp;cb=&amp;w=300&amp;h=300&amp;p=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8900" y="4538752"/>
            <a:ext cx="1171547" cy="105048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852751" y="5589240"/>
            <a:ext cx="2007281" cy="246221"/>
          </a:xfrm>
          <a:prstGeom prst="rect">
            <a:avLst/>
          </a:prstGeom>
        </p:spPr>
        <p:txBody>
          <a:bodyPr wrap="none">
            <a:spAutoFit/>
          </a:bodyPr>
          <a:lstStyle/>
          <a:p>
            <a:r>
              <a:rPr lang="es-ES" sz="1000" i="1" dirty="0" err="1" smtClean="0">
                <a:solidFill>
                  <a:srgbClr val="FF0000"/>
                </a:solidFill>
              </a:rPr>
              <a:t>Fortunella</a:t>
            </a:r>
            <a:r>
              <a:rPr lang="es-ES" sz="1000" i="1" dirty="0" smtClean="0">
                <a:solidFill>
                  <a:srgbClr val="FF0000"/>
                </a:solidFill>
              </a:rPr>
              <a:t> (naranjo enano, o chino)</a:t>
            </a:r>
            <a:endParaRPr lang="es-ES" sz="1000" dirty="0"/>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8929" y="4343491"/>
            <a:ext cx="936104" cy="1342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413531" y="5661248"/>
            <a:ext cx="566181" cy="246221"/>
          </a:xfrm>
          <a:prstGeom prst="rect">
            <a:avLst/>
          </a:prstGeom>
        </p:spPr>
        <p:txBody>
          <a:bodyPr wrap="none">
            <a:spAutoFit/>
          </a:bodyPr>
          <a:lstStyle/>
          <a:p>
            <a:r>
              <a:rPr lang="es-ES" sz="1000" i="1" dirty="0">
                <a:solidFill>
                  <a:srgbClr val="FF0000"/>
                </a:solidFill>
              </a:rPr>
              <a:t>Citrus L</a:t>
            </a:r>
            <a:endParaRPr lang="es-ES" sz="1000" dirty="0"/>
          </a:p>
        </p:txBody>
      </p:sp>
      <p:sp>
        <p:nvSpPr>
          <p:cNvPr id="13" name="12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945608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76672"/>
            <a:ext cx="7889596" cy="2308324"/>
          </a:xfrm>
          <a:prstGeom prst="rect">
            <a:avLst/>
          </a:prstGeom>
          <a:noFill/>
        </p:spPr>
        <p:txBody>
          <a:bodyPr wrap="none" rtlCol="0">
            <a:spAutoFit/>
          </a:bodyPr>
          <a:lstStyle/>
          <a:p>
            <a:r>
              <a:rPr lang="es-ES" b="1" u="sng" dirty="0" smtClean="0">
                <a:solidFill>
                  <a:schemeClr val="accent1">
                    <a:lumMod val="75000"/>
                  </a:schemeClr>
                </a:solidFill>
              </a:rPr>
              <a:t>3.- Requisitos relativos a los defectos</a:t>
            </a:r>
            <a:endParaRPr lang="es-ES" dirty="0" smtClean="0">
              <a:solidFill>
                <a:schemeClr val="accent1">
                  <a:lumMod val="75000"/>
                </a:schemeClr>
              </a:solidFill>
            </a:endParaRPr>
          </a:p>
          <a:p>
            <a:endParaRPr lang="es-ES" b="1" u="sng" dirty="0" smtClean="0">
              <a:solidFill>
                <a:schemeClr val="accent1">
                  <a:lumMod val="75000"/>
                </a:schemeClr>
              </a:solidFill>
            </a:endParaRPr>
          </a:p>
          <a:p>
            <a:r>
              <a:rPr lang="es-ES" dirty="0" smtClean="0">
                <a:solidFill>
                  <a:schemeClr val="accent1">
                    <a:lumMod val="75000"/>
                  </a:schemeClr>
                </a:solidFill>
              </a:rPr>
              <a:t>Artículo 27 = artículo 12</a:t>
            </a:r>
          </a:p>
          <a:p>
            <a:endParaRPr lang="es-ES" b="1" u="sng" dirty="0" smtClean="0">
              <a:solidFill>
                <a:schemeClr val="accent1">
                  <a:lumMod val="75000"/>
                </a:schemeClr>
              </a:solidFill>
            </a:endParaRPr>
          </a:p>
          <a:p>
            <a:r>
              <a:rPr lang="es-ES" dirty="0" smtClean="0">
                <a:solidFill>
                  <a:schemeClr val="accent1">
                    <a:lumMod val="75000"/>
                  </a:schemeClr>
                </a:solidFill>
              </a:rPr>
              <a:t>Los materiales CAC estarán prácticamente libres de defectos a la inspección visual.</a:t>
            </a:r>
          </a:p>
          <a:p>
            <a:r>
              <a:rPr lang="es-ES" dirty="0" smtClean="0">
                <a:solidFill>
                  <a:schemeClr val="accent1">
                    <a:lumMod val="75000"/>
                  </a:schemeClr>
                </a:solidFill>
              </a:rPr>
              <a:t> </a:t>
            </a:r>
          </a:p>
          <a:p>
            <a:r>
              <a:rPr lang="es-ES" dirty="0" smtClean="0">
                <a:solidFill>
                  <a:schemeClr val="accent1">
                    <a:lumMod val="75000"/>
                  </a:schemeClr>
                </a:solidFill>
              </a:rPr>
              <a:t>Las lesiones, decoloraciones, cicatrices o desecaciones se considerarán defectos </a:t>
            </a:r>
          </a:p>
          <a:p>
            <a:r>
              <a:rPr lang="es-ES" dirty="0" smtClean="0">
                <a:solidFill>
                  <a:schemeClr val="accent1">
                    <a:lumMod val="75000"/>
                  </a:schemeClr>
                </a:solidFill>
              </a:rPr>
              <a:t>si afectan a la calidad y utilidad como materiales de reproducción.</a:t>
            </a:r>
            <a:endParaRPr lang="es-ES" b="1" u="sng" dirty="0">
              <a:solidFill>
                <a:schemeClr val="accent1">
                  <a:lumMod val="75000"/>
                </a:schemeClr>
              </a:solidFill>
            </a:endParaRPr>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63876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412776"/>
            <a:ext cx="8327216" cy="3970318"/>
          </a:xfrm>
          <a:prstGeom prst="rect">
            <a:avLst/>
          </a:prstGeom>
          <a:noFill/>
        </p:spPr>
        <p:txBody>
          <a:bodyPr wrap="none" rtlCol="0">
            <a:spAutoFit/>
          </a:bodyPr>
          <a:lstStyle/>
          <a:p>
            <a:r>
              <a:rPr lang="es-ES" b="1" u="sng" dirty="0" smtClean="0">
                <a:solidFill>
                  <a:schemeClr val="accent1">
                    <a:lumMod val="75000"/>
                  </a:schemeClr>
                </a:solidFill>
              </a:rPr>
              <a:t>Respecto al Registro de Variedades:</a:t>
            </a:r>
          </a:p>
          <a:p>
            <a:endParaRPr lang="es-ES" b="1" u="sng" dirty="0" smtClean="0">
              <a:solidFill>
                <a:schemeClr val="accent1">
                  <a:lumMod val="75000"/>
                </a:schemeClr>
              </a:solidFill>
            </a:endParaRPr>
          </a:p>
          <a:p>
            <a:r>
              <a:rPr lang="es-ES" dirty="0">
                <a:solidFill>
                  <a:schemeClr val="accent1">
                    <a:lumMod val="75000"/>
                  </a:schemeClr>
                </a:solidFill>
              </a:rPr>
              <a:t>1</a:t>
            </a:r>
            <a:r>
              <a:rPr lang="es-ES" dirty="0" smtClean="0">
                <a:solidFill>
                  <a:schemeClr val="accent1">
                    <a:lumMod val="75000"/>
                  </a:schemeClr>
                </a:solidFill>
              </a:rPr>
              <a:t>.   El registro de variedades contendrá la siguiente información:</a:t>
            </a:r>
          </a:p>
          <a:p>
            <a:endParaRPr lang="es-ES" dirty="0" smtClean="0"/>
          </a:p>
          <a:p>
            <a:pPr lvl="1"/>
            <a:r>
              <a:rPr lang="es-ES" dirty="0" smtClean="0">
                <a:solidFill>
                  <a:schemeClr val="accent1">
                    <a:lumMod val="75000"/>
                  </a:schemeClr>
                </a:solidFill>
              </a:rPr>
              <a:t>a) la </a:t>
            </a:r>
            <a:r>
              <a:rPr lang="es-ES" dirty="0" smtClean="0">
                <a:solidFill>
                  <a:srgbClr val="FF0000"/>
                </a:solidFill>
              </a:rPr>
              <a:t>denominación </a:t>
            </a:r>
            <a:r>
              <a:rPr lang="es-ES" dirty="0" smtClean="0">
                <a:solidFill>
                  <a:schemeClr val="accent1">
                    <a:lumMod val="75000"/>
                  </a:schemeClr>
                </a:solidFill>
              </a:rPr>
              <a:t>de la variedad y sus sinónimos;</a:t>
            </a:r>
          </a:p>
          <a:p>
            <a:pPr lvl="1"/>
            <a:r>
              <a:rPr lang="es-ES" dirty="0" smtClean="0">
                <a:solidFill>
                  <a:schemeClr val="accent1">
                    <a:lumMod val="75000"/>
                  </a:schemeClr>
                </a:solidFill>
              </a:rPr>
              <a:t>b) la </a:t>
            </a:r>
            <a:r>
              <a:rPr lang="es-ES" dirty="0" smtClean="0">
                <a:solidFill>
                  <a:srgbClr val="FF0000"/>
                </a:solidFill>
              </a:rPr>
              <a:t>especie </a:t>
            </a:r>
            <a:r>
              <a:rPr lang="es-ES" dirty="0" smtClean="0">
                <a:solidFill>
                  <a:schemeClr val="accent1">
                    <a:lumMod val="75000"/>
                  </a:schemeClr>
                </a:solidFill>
              </a:rPr>
              <a:t>a la que pertenece la variedad;</a:t>
            </a:r>
          </a:p>
          <a:p>
            <a:pPr lvl="1"/>
            <a:r>
              <a:rPr lang="es-ES" dirty="0" smtClean="0">
                <a:solidFill>
                  <a:schemeClr val="accent1">
                    <a:lumMod val="75000"/>
                  </a:schemeClr>
                </a:solidFill>
              </a:rPr>
              <a:t>c) la </a:t>
            </a:r>
            <a:r>
              <a:rPr lang="es-ES" dirty="0" smtClean="0">
                <a:solidFill>
                  <a:srgbClr val="FF0000"/>
                </a:solidFill>
              </a:rPr>
              <a:t>indicación «descripción oficial» o «descripción oficialmente reconocida», </a:t>
            </a:r>
          </a:p>
          <a:p>
            <a:pPr lvl="1"/>
            <a:r>
              <a:rPr lang="es-ES" dirty="0" smtClean="0">
                <a:solidFill>
                  <a:schemeClr val="accent1">
                    <a:lumMod val="75000"/>
                  </a:schemeClr>
                </a:solidFill>
              </a:rPr>
              <a:t>según proceda;</a:t>
            </a:r>
          </a:p>
          <a:p>
            <a:pPr lvl="1"/>
            <a:r>
              <a:rPr lang="es-ES" dirty="0" smtClean="0">
                <a:solidFill>
                  <a:schemeClr val="accent1">
                    <a:lumMod val="75000"/>
                  </a:schemeClr>
                </a:solidFill>
              </a:rPr>
              <a:t>d) la </a:t>
            </a:r>
            <a:r>
              <a:rPr lang="es-ES" dirty="0" smtClean="0">
                <a:solidFill>
                  <a:srgbClr val="FF0000"/>
                </a:solidFill>
              </a:rPr>
              <a:t>fecha de registro</a:t>
            </a:r>
            <a:r>
              <a:rPr lang="es-ES" dirty="0" smtClean="0">
                <a:solidFill>
                  <a:schemeClr val="accent1">
                    <a:lumMod val="75000"/>
                  </a:schemeClr>
                </a:solidFill>
              </a:rPr>
              <a:t>,</a:t>
            </a:r>
            <a:r>
              <a:rPr lang="es-ES" dirty="0" smtClean="0"/>
              <a:t> </a:t>
            </a:r>
            <a:r>
              <a:rPr lang="es-ES" dirty="0" smtClean="0">
                <a:solidFill>
                  <a:schemeClr val="accent1">
                    <a:lumMod val="75000"/>
                  </a:schemeClr>
                </a:solidFill>
              </a:rPr>
              <a:t>o, en su caso, la de su prórroga;</a:t>
            </a:r>
          </a:p>
          <a:p>
            <a:pPr lvl="1"/>
            <a:r>
              <a:rPr lang="es-ES" dirty="0" smtClean="0">
                <a:solidFill>
                  <a:schemeClr val="accent1">
                    <a:lumMod val="75000"/>
                  </a:schemeClr>
                </a:solidFill>
              </a:rPr>
              <a:t>e) el </a:t>
            </a:r>
            <a:r>
              <a:rPr lang="es-ES" dirty="0" smtClean="0">
                <a:solidFill>
                  <a:srgbClr val="FF0000"/>
                </a:solidFill>
              </a:rPr>
              <a:t>final del período de validez </a:t>
            </a:r>
            <a:r>
              <a:rPr lang="es-ES" dirty="0" smtClean="0">
                <a:solidFill>
                  <a:schemeClr val="accent1">
                    <a:lumMod val="75000"/>
                  </a:schemeClr>
                </a:solidFill>
              </a:rPr>
              <a:t>del registro.</a:t>
            </a:r>
          </a:p>
          <a:p>
            <a:endParaRPr lang="es-ES" dirty="0" smtClean="0"/>
          </a:p>
          <a:p>
            <a:r>
              <a:rPr lang="es-ES" dirty="0">
                <a:solidFill>
                  <a:schemeClr val="accent1">
                    <a:lumMod val="75000"/>
                  </a:schemeClr>
                </a:solidFill>
              </a:rPr>
              <a:t>2</a:t>
            </a:r>
            <a:r>
              <a:rPr lang="es-ES" dirty="0" smtClean="0">
                <a:solidFill>
                  <a:schemeClr val="accent1">
                    <a:lumMod val="75000"/>
                  </a:schemeClr>
                </a:solidFill>
              </a:rPr>
              <a:t>.   Los </a:t>
            </a:r>
            <a:r>
              <a:rPr lang="es-ES" dirty="0" smtClean="0">
                <a:solidFill>
                  <a:srgbClr val="FF0000"/>
                </a:solidFill>
              </a:rPr>
              <a:t>Estados miembros conservarán un registro de cada una de las variedades </a:t>
            </a:r>
            <a:r>
              <a:rPr lang="es-ES" dirty="0" smtClean="0">
                <a:solidFill>
                  <a:schemeClr val="accent1">
                    <a:lumMod val="75000"/>
                  </a:schemeClr>
                </a:solidFill>
              </a:rPr>
              <a:t>que </a:t>
            </a:r>
          </a:p>
          <a:p>
            <a:r>
              <a:rPr lang="es-ES" dirty="0" smtClean="0">
                <a:solidFill>
                  <a:schemeClr val="accent1">
                    <a:lumMod val="75000"/>
                  </a:schemeClr>
                </a:solidFill>
              </a:rPr>
              <a:t>se registren. Dicho expediente </a:t>
            </a:r>
            <a:r>
              <a:rPr lang="es-ES" dirty="0" smtClean="0">
                <a:solidFill>
                  <a:srgbClr val="FF0000"/>
                </a:solidFill>
              </a:rPr>
              <a:t>contendrá una descripción de la </a:t>
            </a:r>
            <a:r>
              <a:rPr lang="es-ES" dirty="0" smtClean="0">
                <a:solidFill>
                  <a:schemeClr val="accent1">
                    <a:lumMod val="75000"/>
                  </a:schemeClr>
                </a:solidFill>
              </a:rPr>
              <a:t>variedad y un resumen </a:t>
            </a:r>
          </a:p>
          <a:p>
            <a:r>
              <a:rPr lang="es-ES" dirty="0" smtClean="0">
                <a:solidFill>
                  <a:schemeClr val="accent1">
                    <a:lumMod val="75000"/>
                  </a:schemeClr>
                </a:solidFill>
              </a:rPr>
              <a:t>de todos los hechos pertinentes para el registro de la variedad.</a:t>
            </a:r>
            <a:endParaRPr lang="es-ES" dirty="0">
              <a:solidFill>
                <a:schemeClr val="accent1">
                  <a:lumMod val="75000"/>
                </a:schemeClr>
              </a:solidFill>
            </a:endParaRPr>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6328381"/>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188640"/>
            <a:ext cx="8712968" cy="5078313"/>
          </a:xfrm>
          <a:prstGeom prst="rect">
            <a:avLst/>
          </a:prstGeom>
          <a:noFill/>
        </p:spPr>
        <p:txBody>
          <a:bodyPr wrap="square" rtlCol="0">
            <a:spAutoFit/>
          </a:bodyPr>
          <a:lstStyle/>
          <a:p>
            <a:endParaRPr lang="es-ES" b="1" u="sng" dirty="0" smtClean="0">
              <a:solidFill>
                <a:schemeClr val="accent1">
                  <a:lumMod val="75000"/>
                </a:schemeClr>
              </a:solidFill>
            </a:endParaRPr>
          </a:p>
          <a:p>
            <a:r>
              <a:rPr lang="es-ES" b="1" u="sng" dirty="0" smtClean="0">
                <a:solidFill>
                  <a:schemeClr val="accent1">
                    <a:lumMod val="75000"/>
                  </a:schemeClr>
                </a:solidFill>
              </a:rPr>
              <a:t>Lista común</a:t>
            </a:r>
          </a:p>
          <a:p>
            <a:endParaRPr lang="es-ES" dirty="0" smtClean="0">
              <a:solidFill>
                <a:schemeClr val="accent1">
                  <a:lumMod val="75000"/>
                </a:schemeClr>
              </a:solidFill>
            </a:endParaRPr>
          </a:p>
          <a:p>
            <a:r>
              <a:rPr lang="es-ES" dirty="0" smtClean="0">
                <a:solidFill>
                  <a:schemeClr val="accent1">
                    <a:lumMod val="75000"/>
                  </a:schemeClr>
                </a:solidFill>
              </a:rPr>
              <a:t>Artículo 11</a:t>
            </a:r>
          </a:p>
          <a:p>
            <a:endParaRPr lang="es-ES" dirty="0" smtClean="0"/>
          </a:p>
          <a:p>
            <a:pPr algn="just"/>
            <a:r>
              <a:rPr lang="es-ES" dirty="0" smtClean="0">
                <a:solidFill>
                  <a:schemeClr val="accent1">
                    <a:lumMod val="75000"/>
                  </a:schemeClr>
                </a:solidFill>
              </a:rPr>
              <a:t>La</a:t>
            </a:r>
            <a:r>
              <a:rPr lang="es-ES" dirty="0" smtClean="0"/>
              <a:t> </a:t>
            </a:r>
            <a:r>
              <a:rPr lang="es-ES" dirty="0" smtClean="0">
                <a:solidFill>
                  <a:srgbClr val="FF0000"/>
                </a:solidFill>
              </a:rPr>
              <a:t>Comisión</a:t>
            </a:r>
            <a:r>
              <a:rPr lang="es-ES" dirty="0" smtClean="0">
                <a:solidFill>
                  <a:schemeClr val="accent1">
                    <a:lumMod val="75000"/>
                  </a:schemeClr>
                </a:solidFill>
              </a:rPr>
              <a:t>, sobre la base de la información recibida en virtud de lo dispuesto en el artículo 10, apartado 1, párrafo segundo, elaborará, </a:t>
            </a:r>
            <a:r>
              <a:rPr lang="es-ES" dirty="0" smtClean="0">
                <a:solidFill>
                  <a:srgbClr val="FF0000"/>
                </a:solidFill>
              </a:rPr>
              <a:t>actualizará periódicamente y publicará en formato electrónico una lista común de las variedades incluidas en los registros de los Estados miembros.</a:t>
            </a:r>
          </a:p>
          <a:p>
            <a:pPr algn="just"/>
            <a:endParaRPr lang="es-ES" dirty="0" smtClean="0"/>
          </a:p>
          <a:p>
            <a:pPr algn="just"/>
            <a:r>
              <a:rPr lang="es-ES" b="1" u="sng" dirty="0" smtClean="0">
                <a:solidFill>
                  <a:schemeClr val="accent1">
                    <a:lumMod val="75000"/>
                  </a:schemeClr>
                </a:solidFill>
              </a:rPr>
              <a:t>Transposición</a:t>
            </a:r>
          </a:p>
          <a:p>
            <a:pPr algn="just"/>
            <a:endParaRPr lang="es-ES" dirty="0" smtClean="0">
              <a:solidFill>
                <a:schemeClr val="accent1">
                  <a:lumMod val="75000"/>
                </a:schemeClr>
              </a:solidFill>
            </a:endParaRPr>
          </a:p>
          <a:p>
            <a:pPr algn="just"/>
            <a:r>
              <a:rPr lang="es-ES" dirty="0" smtClean="0">
                <a:solidFill>
                  <a:schemeClr val="accent1">
                    <a:lumMod val="75000"/>
                  </a:schemeClr>
                </a:solidFill>
              </a:rPr>
              <a:t>Artículo 12</a:t>
            </a:r>
          </a:p>
          <a:p>
            <a:pPr algn="just"/>
            <a:endParaRPr lang="es-ES" dirty="0" smtClean="0">
              <a:solidFill>
                <a:schemeClr val="accent1">
                  <a:lumMod val="75000"/>
                </a:schemeClr>
              </a:solidFill>
            </a:endParaRPr>
          </a:p>
          <a:p>
            <a:pPr algn="just"/>
            <a:r>
              <a:rPr lang="es-ES" dirty="0" smtClean="0">
                <a:solidFill>
                  <a:schemeClr val="accent1">
                    <a:lumMod val="75000"/>
                  </a:schemeClr>
                </a:solidFill>
              </a:rPr>
              <a:t>1.   Los Estados miembros </a:t>
            </a:r>
            <a:r>
              <a:rPr lang="es-ES" dirty="0" smtClean="0">
                <a:solidFill>
                  <a:srgbClr val="FF0000"/>
                </a:solidFill>
              </a:rPr>
              <a:t>adoptarán y publicarán, a más tardar el 31 de diciembre de 2016</a:t>
            </a:r>
            <a:r>
              <a:rPr lang="es-ES" dirty="0" smtClean="0"/>
              <a:t>, </a:t>
            </a:r>
          </a:p>
          <a:p>
            <a:pPr algn="just"/>
            <a:r>
              <a:rPr lang="es-ES" dirty="0" smtClean="0">
                <a:solidFill>
                  <a:schemeClr val="accent1">
                    <a:lumMod val="75000"/>
                  </a:schemeClr>
                </a:solidFill>
              </a:rPr>
              <a:t>las disposiciones legales, reglamentarias y administrativas necesarias para dar cumplimiento a lo establecido en la presente Directiva. (…). </a:t>
            </a:r>
            <a:r>
              <a:rPr lang="es-ES" b="1" dirty="0" smtClean="0">
                <a:solidFill>
                  <a:srgbClr val="FF0000"/>
                </a:solidFill>
              </a:rPr>
              <a:t>Aplicarán dichas disposiciones a partir del 1 de enero de 2017.</a:t>
            </a:r>
            <a:endParaRPr lang="es-ES" b="1" dirty="0"/>
          </a:p>
        </p:txBody>
      </p:sp>
      <p:pic>
        <p:nvPicPr>
          <p:cNvPr id="5"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548680"/>
            <a:ext cx="8644645" cy="5909310"/>
          </a:xfrm>
          <a:prstGeom prst="rect">
            <a:avLst/>
          </a:prstGeom>
          <a:noFill/>
        </p:spPr>
        <p:txBody>
          <a:bodyPr wrap="square" rtlCol="0">
            <a:spAutoFit/>
          </a:bodyPr>
          <a:lstStyle/>
          <a:p>
            <a:pPr algn="just"/>
            <a:r>
              <a:rPr lang="es-ES" b="1" u="sng" dirty="0" smtClean="0">
                <a:solidFill>
                  <a:schemeClr val="accent1">
                    <a:lumMod val="75000"/>
                  </a:schemeClr>
                </a:solidFill>
              </a:rPr>
              <a:t>Normativa Transpuesta Nacional:</a:t>
            </a:r>
          </a:p>
          <a:p>
            <a:pPr algn="just"/>
            <a:endParaRPr lang="es-ES" b="1" u="sng" dirty="0">
              <a:solidFill>
                <a:schemeClr val="accent1">
                  <a:lumMod val="75000"/>
                </a:schemeClr>
              </a:solidFill>
            </a:endParaRPr>
          </a:p>
          <a:p>
            <a:pPr algn="just"/>
            <a:r>
              <a:rPr lang="es-ES" b="1" dirty="0" smtClean="0">
                <a:solidFill>
                  <a:schemeClr val="accent1">
                    <a:lumMod val="75000"/>
                  </a:schemeClr>
                </a:solidFill>
              </a:rPr>
              <a:t>Real </a:t>
            </a:r>
            <a:r>
              <a:rPr lang="es-ES" b="1" dirty="0">
                <a:solidFill>
                  <a:schemeClr val="accent1">
                    <a:lumMod val="75000"/>
                  </a:schemeClr>
                </a:solidFill>
              </a:rPr>
              <a:t>Decreto 170/2011, de 11 de febrero, por el que se aprueba </a:t>
            </a:r>
            <a:r>
              <a:rPr lang="es-ES" b="1" dirty="0" smtClean="0">
                <a:solidFill>
                  <a:schemeClr val="accent1">
                    <a:lumMod val="75000"/>
                  </a:schemeClr>
                </a:solidFill>
              </a:rPr>
              <a:t>el </a:t>
            </a:r>
            <a:r>
              <a:rPr lang="es-ES" b="1" dirty="0">
                <a:solidFill>
                  <a:schemeClr val="accent1">
                    <a:lumMod val="75000"/>
                  </a:schemeClr>
                </a:solidFill>
              </a:rPr>
              <a:t>Reglamento general del registro de variedades comerciales y se </a:t>
            </a:r>
            <a:r>
              <a:rPr lang="es-ES" b="1" dirty="0" smtClean="0">
                <a:solidFill>
                  <a:schemeClr val="accent1">
                    <a:lumMod val="75000"/>
                  </a:schemeClr>
                </a:solidFill>
              </a:rPr>
              <a:t>modifica </a:t>
            </a:r>
            <a:r>
              <a:rPr lang="es-ES" b="1" dirty="0">
                <a:solidFill>
                  <a:schemeClr val="accent1">
                    <a:lumMod val="75000"/>
                  </a:schemeClr>
                </a:solidFill>
              </a:rPr>
              <a:t>el Reglamento general técnico de control y certificación de semillas y plantas de vivero.</a:t>
            </a:r>
          </a:p>
          <a:p>
            <a:pPr algn="just"/>
            <a:endParaRPr lang="es-ES" dirty="0">
              <a:solidFill>
                <a:schemeClr val="accent1">
                  <a:lumMod val="75000"/>
                </a:schemeClr>
              </a:solidFill>
            </a:endParaRPr>
          </a:p>
          <a:p>
            <a:pPr algn="ctr"/>
            <a:r>
              <a:rPr lang="es-ES" dirty="0">
                <a:solidFill>
                  <a:schemeClr val="accent1">
                    <a:lumMod val="75000"/>
                  </a:schemeClr>
                </a:solidFill>
              </a:rPr>
              <a:t>«BOE» núm. 37, de 12 de febrero de 2011</a:t>
            </a:r>
          </a:p>
          <a:p>
            <a:pPr algn="ctr"/>
            <a:r>
              <a:rPr lang="es-ES" dirty="0">
                <a:solidFill>
                  <a:schemeClr val="accent1">
                    <a:lumMod val="75000"/>
                  </a:schemeClr>
                </a:solidFill>
              </a:rPr>
              <a:t>Referencia: BOE-A-2011-2705</a:t>
            </a:r>
          </a:p>
          <a:p>
            <a:pPr algn="ctr"/>
            <a:endParaRPr lang="es-ES" dirty="0">
              <a:solidFill>
                <a:schemeClr val="accent1">
                  <a:lumMod val="75000"/>
                </a:schemeClr>
              </a:solidFill>
            </a:endParaRPr>
          </a:p>
          <a:p>
            <a:pPr algn="ctr"/>
            <a:r>
              <a:rPr lang="es-ES" dirty="0">
                <a:solidFill>
                  <a:schemeClr val="accent1">
                    <a:lumMod val="75000"/>
                  </a:schemeClr>
                </a:solidFill>
              </a:rPr>
              <a:t>TEXTO CONSOLIDADO</a:t>
            </a:r>
          </a:p>
          <a:p>
            <a:pPr algn="ctr"/>
            <a:r>
              <a:rPr lang="es-ES" dirty="0">
                <a:solidFill>
                  <a:schemeClr val="accent1">
                    <a:lumMod val="75000"/>
                  </a:schemeClr>
                </a:solidFill>
              </a:rPr>
              <a:t>Última modificación: 31 de diciembre de </a:t>
            </a:r>
            <a:r>
              <a:rPr lang="es-ES" dirty="0" smtClean="0">
                <a:solidFill>
                  <a:schemeClr val="accent1">
                    <a:lumMod val="75000"/>
                  </a:schemeClr>
                </a:solidFill>
              </a:rPr>
              <a:t>2016</a:t>
            </a:r>
          </a:p>
          <a:p>
            <a:pPr algn="ctr"/>
            <a:endParaRPr lang="es-ES" b="1" u="sng" dirty="0">
              <a:solidFill>
                <a:schemeClr val="accent1">
                  <a:lumMod val="75000"/>
                </a:schemeClr>
              </a:solidFill>
            </a:endParaRPr>
          </a:p>
          <a:p>
            <a:endParaRPr lang="es-ES" dirty="0"/>
          </a:p>
          <a:p>
            <a:r>
              <a:rPr lang="es-ES" b="1" dirty="0" smtClean="0">
                <a:solidFill>
                  <a:schemeClr val="accent1">
                    <a:lumMod val="75000"/>
                  </a:schemeClr>
                </a:solidFill>
              </a:rPr>
              <a:t>Real </a:t>
            </a:r>
            <a:r>
              <a:rPr lang="es-ES" b="1" dirty="0">
                <a:solidFill>
                  <a:schemeClr val="accent1">
                    <a:lumMod val="75000"/>
                  </a:schemeClr>
                </a:solidFill>
              </a:rPr>
              <a:t>Decreto 929/1995, de 9 de junio, por el que se aprueba el Reglamento técnico de control y certificación de plantas de vivero de frutales.</a:t>
            </a:r>
          </a:p>
          <a:p>
            <a:endParaRPr lang="es-ES" b="1" dirty="0">
              <a:solidFill>
                <a:schemeClr val="accent1">
                  <a:lumMod val="75000"/>
                </a:schemeClr>
              </a:solidFill>
            </a:endParaRPr>
          </a:p>
          <a:p>
            <a:pPr algn="ctr"/>
            <a:r>
              <a:rPr lang="es-ES" dirty="0">
                <a:solidFill>
                  <a:schemeClr val="accent1">
                    <a:lumMod val="75000"/>
                  </a:schemeClr>
                </a:solidFill>
              </a:rPr>
              <a:t>«BOE» núm. 141, de 14 de junio de 1995</a:t>
            </a:r>
          </a:p>
          <a:p>
            <a:pPr algn="ctr"/>
            <a:r>
              <a:rPr lang="es-ES" dirty="0">
                <a:solidFill>
                  <a:schemeClr val="accent1">
                    <a:lumMod val="75000"/>
                  </a:schemeClr>
                </a:solidFill>
              </a:rPr>
              <a:t>Referencia: BOE-A-1995-14422</a:t>
            </a:r>
          </a:p>
          <a:p>
            <a:pPr algn="ctr"/>
            <a:endParaRPr lang="es-ES" dirty="0">
              <a:solidFill>
                <a:schemeClr val="accent1">
                  <a:lumMod val="75000"/>
                </a:schemeClr>
              </a:solidFill>
            </a:endParaRPr>
          </a:p>
          <a:p>
            <a:pPr algn="ctr"/>
            <a:r>
              <a:rPr lang="es-ES" dirty="0">
                <a:solidFill>
                  <a:schemeClr val="accent1">
                    <a:lumMod val="75000"/>
                  </a:schemeClr>
                </a:solidFill>
              </a:rPr>
              <a:t>TEXTO CONSOLIDADO</a:t>
            </a:r>
          </a:p>
          <a:p>
            <a:pPr algn="ctr"/>
            <a:r>
              <a:rPr lang="es-ES" dirty="0">
                <a:solidFill>
                  <a:schemeClr val="accent1">
                    <a:lumMod val="75000"/>
                  </a:schemeClr>
                </a:solidFill>
              </a:rPr>
              <a:t>Última modificación: 31 de diciembre de 2016</a:t>
            </a:r>
            <a:endParaRPr lang="es-ES" b="1" u="sng" dirty="0" smtClean="0">
              <a:solidFill>
                <a:schemeClr val="accent1">
                  <a:lumMod val="75000"/>
                </a:schemeClr>
              </a:solidFill>
            </a:endParaRPr>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6328381"/>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
        <p:nvSpPr>
          <p:cNvPr id="7" name="6 Rectángulo"/>
          <p:cNvSpPr/>
          <p:nvPr/>
        </p:nvSpPr>
        <p:spPr>
          <a:xfrm>
            <a:off x="331911" y="188640"/>
            <a:ext cx="4549387" cy="369332"/>
          </a:xfrm>
          <a:prstGeom prst="rect">
            <a:avLst/>
          </a:prstGeom>
        </p:spPr>
        <p:txBody>
          <a:bodyPr wrap="none">
            <a:spAutoFit/>
          </a:bodyPr>
          <a:lstStyle/>
          <a:p>
            <a:r>
              <a:rPr lang="es-ES" b="1" u="sng" dirty="0">
                <a:solidFill>
                  <a:schemeClr val="accent1">
                    <a:lumMod val="75000"/>
                  </a:schemeClr>
                </a:solidFill>
              </a:rPr>
              <a:t>Respecto al </a:t>
            </a:r>
            <a:r>
              <a:rPr lang="es-ES" b="1" u="sng" dirty="0" smtClean="0">
                <a:solidFill>
                  <a:schemeClr val="accent1">
                    <a:lumMod val="75000"/>
                  </a:schemeClr>
                </a:solidFill>
              </a:rPr>
              <a:t>Control y Certificación de plantas:</a:t>
            </a:r>
            <a:endParaRPr lang="es-ES" b="1" u="sng" dirty="0">
              <a:solidFill>
                <a:schemeClr val="accent1">
                  <a:lumMod val="75000"/>
                </a:schemeClr>
              </a:solidFill>
            </a:endParaRPr>
          </a:p>
        </p:txBody>
      </p:sp>
      <p:sp>
        <p:nvSpPr>
          <p:cNvPr id="8" name="7 Rectángulo"/>
          <p:cNvSpPr/>
          <p:nvPr/>
        </p:nvSpPr>
        <p:spPr>
          <a:xfrm>
            <a:off x="179512" y="476672"/>
            <a:ext cx="8856984" cy="6617196"/>
          </a:xfrm>
          <a:prstGeom prst="rect">
            <a:avLst/>
          </a:prstGeom>
        </p:spPr>
        <p:txBody>
          <a:bodyPr wrap="square">
            <a:spAutoFit/>
          </a:bodyPr>
          <a:lstStyle/>
          <a:p>
            <a:endParaRPr lang="es-ES" sz="1000" dirty="0"/>
          </a:p>
          <a:p>
            <a:pPr algn="ctr"/>
            <a:r>
              <a:rPr lang="es-ES" dirty="0">
                <a:solidFill>
                  <a:schemeClr val="accent1">
                    <a:lumMod val="75000"/>
                  </a:schemeClr>
                </a:solidFill>
              </a:rPr>
              <a:t>CAPITULO III</a:t>
            </a:r>
          </a:p>
          <a:p>
            <a:pPr algn="ctr"/>
            <a:r>
              <a:rPr lang="es-ES" b="1" dirty="0" smtClean="0">
                <a:solidFill>
                  <a:schemeClr val="accent1">
                    <a:lumMod val="75000"/>
                  </a:schemeClr>
                </a:solidFill>
              </a:rPr>
              <a:t>Variedades</a:t>
            </a:r>
          </a:p>
          <a:p>
            <a:r>
              <a:rPr lang="es-ES" b="1" dirty="0" smtClean="0">
                <a:solidFill>
                  <a:schemeClr val="accent1">
                    <a:lumMod val="75000"/>
                  </a:schemeClr>
                </a:solidFill>
              </a:rPr>
              <a:t>Artículo </a:t>
            </a:r>
            <a:r>
              <a:rPr lang="es-ES" b="1" dirty="0">
                <a:solidFill>
                  <a:schemeClr val="accent1">
                    <a:lumMod val="75000"/>
                  </a:schemeClr>
                </a:solidFill>
              </a:rPr>
              <a:t>7. </a:t>
            </a:r>
            <a:r>
              <a:rPr lang="es-ES" i="1" dirty="0">
                <a:solidFill>
                  <a:schemeClr val="accent1">
                    <a:lumMod val="75000"/>
                  </a:schemeClr>
                </a:solidFill>
              </a:rPr>
              <a:t>Referencia varietal.</a:t>
            </a:r>
            <a:endParaRPr lang="es-ES" dirty="0">
              <a:solidFill>
                <a:schemeClr val="accent1">
                  <a:lumMod val="75000"/>
                </a:schemeClr>
              </a:solidFill>
            </a:endParaRPr>
          </a:p>
          <a:p>
            <a:r>
              <a:rPr lang="es-ES" dirty="0">
                <a:solidFill>
                  <a:schemeClr val="accent1">
                    <a:lumMod val="75000"/>
                  </a:schemeClr>
                </a:solidFill>
              </a:rPr>
              <a:t>Los materiales de multiplicación y los plantones de frutales se comercializarán con una referencia a la variedad a la que pertenecen. Si, en el caso de portainjertos, el material no pertenece a una variedad, la referencia será a la especie o al híbrido interespecífico de que se trate.</a:t>
            </a:r>
          </a:p>
          <a:p>
            <a:r>
              <a:rPr lang="es-ES" b="1" dirty="0" smtClean="0">
                <a:solidFill>
                  <a:schemeClr val="accent1">
                    <a:lumMod val="75000"/>
                  </a:schemeClr>
                </a:solidFill>
              </a:rPr>
              <a:t>Artículo </a:t>
            </a:r>
            <a:r>
              <a:rPr lang="es-ES" b="1" dirty="0">
                <a:solidFill>
                  <a:schemeClr val="accent1">
                    <a:lumMod val="75000"/>
                  </a:schemeClr>
                </a:solidFill>
              </a:rPr>
              <a:t>8. </a:t>
            </a:r>
            <a:r>
              <a:rPr lang="es-ES" i="1" dirty="0">
                <a:solidFill>
                  <a:schemeClr val="accent1">
                    <a:lumMod val="75000"/>
                  </a:schemeClr>
                </a:solidFill>
              </a:rPr>
              <a:t>Variedades que se pueden comercializar.</a:t>
            </a:r>
            <a:endParaRPr lang="es-ES" dirty="0">
              <a:solidFill>
                <a:schemeClr val="accent1">
                  <a:lumMod val="75000"/>
                </a:schemeClr>
              </a:solidFill>
            </a:endParaRPr>
          </a:p>
          <a:p>
            <a:r>
              <a:rPr lang="es-ES" dirty="0">
                <a:solidFill>
                  <a:schemeClr val="accent1">
                    <a:lumMod val="75000"/>
                  </a:schemeClr>
                </a:solidFill>
              </a:rPr>
              <a:t>1. Las variedades a que se refiere el artículo 7 deberán:</a:t>
            </a:r>
          </a:p>
          <a:p>
            <a:pPr lvl="1"/>
            <a:r>
              <a:rPr lang="es-ES" dirty="0">
                <a:solidFill>
                  <a:schemeClr val="accent1">
                    <a:lumMod val="75000"/>
                  </a:schemeClr>
                </a:solidFill>
              </a:rPr>
              <a:t>a) Estar protegidas jurídicamente por una protección de obtención vegetal de acuerdo con las disposiciones sobre protección de nuevas variedades;</a:t>
            </a:r>
          </a:p>
          <a:p>
            <a:pPr lvl="1"/>
            <a:r>
              <a:rPr lang="es-ES" dirty="0">
                <a:solidFill>
                  <a:schemeClr val="accent1">
                    <a:lumMod val="75000"/>
                  </a:schemeClr>
                </a:solidFill>
              </a:rPr>
              <a:t>b) Estar registradas oficialmente en el Registro de variedades comerciales, </a:t>
            </a:r>
            <a:r>
              <a:rPr lang="es-ES" dirty="0" smtClean="0">
                <a:solidFill>
                  <a:schemeClr val="accent1">
                    <a:lumMod val="75000"/>
                  </a:schemeClr>
                </a:solidFill>
              </a:rPr>
              <a:t>o</a:t>
            </a:r>
          </a:p>
          <a:p>
            <a:pPr lvl="1"/>
            <a:r>
              <a:rPr lang="es-ES" dirty="0">
                <a:solidFill>
                  <a:schemeClr val="accent1">
                    <a:lumMod val="75000"/>
                  </a:schemeClr>
                </a:solidFill>
              </a:rPr>
              <a:t>c) Ser de conocimiento común; una variedad se considerará de conocimiento común cuando:</a:t>
            </a:r>
          </a:p>
          <a:p>
            <a:pPr lvl="2"/>
            <a:r>
              <a:rPr lang="es-ES" dirty="0">
                <a:solidFill>
                  <a:schemeClr val="accent1">
                    <a:lumMod val="75000"/>
                  </a:schemeClr>
                </a:solidFill>
              </a:rPr>
              <a:t>1.º Haya sido oficialmente registrada en otro Estado miembro,</a:t>
            </a:r>
          </a:p>
          <a:p>
            <a:pPr lvl="2"/>
            <a:r>
              <a:rPr lang="es-ES" dirty="0">
                <a:solidFill>
                  <a:schemeClr val="accent1">
                    <a:lumMod val="75000"/>
                  </a:schemeClr>
                </a:solidFill>
              </a:rPr>
              <a:t>2.º Haya sido objeto de una solicitud de registro oficial en cualquier Estado miembro, o de una solicitud de obtención vegetal mencionada en la letra a), o</a:t>
            </a:r>
          </a:p>
          <a:p>
            <a:pPr lvl="2" algn="just"/>
            <a:r>
              <a:rPr lang="es-ES" b="1" dirty="0">
                <a:solidFill>
                  <a:schemeClr val="accent1">
                    <a:lumMod val="75000"/>
                  </a:schemeClr>
                </a:solidFill>
              </a:rPr>
              <a:t>3.º Ya haya sido comercializada antes del 30 de septiembre de 2012 en el territorio del Estado miembro de que se trate, o de otro Estado miembro, a condición de que tenga descripción oficialmente reconocida por la Subdirección General de Medios de Producción Agrícolas y Oficina Española de Variedades Vegetales del Ministerio de Agricultura, Alimentación y Medio Ambiente.</a:t>
            </a:r>
          </a:p>
          <a:p>
            <a:pPr lvl="1"/>
            <a:endParaRPr lang="es-E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3471" y="476672"/>
            <a:ext cx="7962945" cy="7294305"/>
          </a:xfrm>
          <a:prstGeom prst="rect">
            <a:avLst/>
          </a:prstGeom>
          <a:noFill/>
        </p:spPr>
        <p:txBody>
          <a:bodyPr wrap="square" rtlCol="0">
            <a:spAutoFit/>
          </a:bodyPr>
          <a:lstStyle/>
          <a:p>
            <a:pPr algn="just"/>
            <a:r>
              <a:rPr lang="es-ES" b="1" u="sng" dirty="0" smtClean="0">
                <a:solidFill>
                  <a:schemeClr val="accent1">
                    <a:lumMod val="75000"/>
                  </a:schemeClr>
                </a:solidFill>
              </a:rPr>
              <a:t>Consecuencias:</a:t>
            </a:r>
          </a:p>
          <a:p>
            <a:pPr algn="just"/>
            <a:endParaRPr lang="es-ES" dirty="0" smtClean="0">
              <a:solidFill>
                <a:schemeClr val="accent1">
                  <a:lumMod val="75000"/>
                </a:schemeClr>
              </a:solidFill>
            </a:endParaRPr>
          </a:p>
          <a:p>
            <a:pPr algn="just"/>
            <a:r>
              <a:rPr lang="es-ES" dirty="0" smtClean="0">
                <a:solidFill>
                  <a:schemeClr val="accent1">
                    <a:lumMod val="75000"/>
                  </a:schemeClr>
                </a:solidFill>
              </a:rPr>
              <a:t>Necesidad de la apertura de </a:t>
            </a:r>
            <a:r>
              <a:rPr lang="es-ES" dirty="0" smtClean="0">
                <a:solidFill>
                  <a:srgbClr val="FF0000"/>
                </a:solidFill>
              </a:rPr>
              <a:t>registro de las especies incluidas en el anexo I </a:t>
            </a:r>
            <a:r>
              <a:rPr lang="es-ES" dirty="0" smtClean="0">
                <a:solidFill>
                  <a:schemeClr val="accent1">
                    <a:lumMod val="75000"/>
                  </a:schemeClr>
                </a:solidFill>
              </a:rPr>
              <a:t>de la Directiva 2008/90 de la que aún no se dispone (</a:t>
            </a:r>
            <a:r>
              <a:rPr lang="es-ES" b="1" dirty="0" smtClean="0">
                <a:solidFill>
                  <a:srgbClr val="FF0000"/>
                </a:solidFill>
              </a:rPr>
              <a:t>castaño</a:t>
            </a:r>
            <a:r>
              <a:rPr lang="es-ES" dirty="0" smtClean="0">
                <a:solidFill>
                  <a:schemeClr val="accent1">
                    <a:lumMod val="75000"/>
                  </a:schemeClr>
                </a:solidFill>
              </a:rPr>
              <a:t>, pistacho, arándano, mora, frambuesa):</a:t>
            </a:r>
          </a:p>
          <a:p>
            <a:pPr algn="ctr"/>
            <a:r>
              <a:rPr lang="es-ES" dirty="0" smtClean="0">
                <a:solidFill>
                  <a:schemeClr val="accent1">
                    <a:lumMod val="75000"/>
                  </a:schemeClr>
                </a:solidFill>
              </a:rPr>
              <a:t> </a:t>
            </a:r>
            <a:r>
              <a:rPr lang="es-ES" i="1" dirty="0">
                <a:solidFill>
                  <a:schemeClr val="accent1">
                    <a:lumMod val="75000"/>
                  </a:schemeClr>
                </a:solidFill>
              </a:rPr>
              <a:t>Orden AAA/605/2016, de 20 de abril, por la que se dispone la inclusión de variedades de distintas especies en el Registro de Variedades Comerciales.</a:t>
            </a:r>
            <a:endParaRPr lang="es-ES" dirty="0" smtClean="0">
              <a:solidFill>
                <a:schemeClr val="accent1">
                  <a:lumMod val="75000"/>
                </a:schemeClr>
              </a:solidFill>
            </a:endParaRPr>
          </a:p>
          <a:p>
            <a:pPr algn="ctr"/>
            <a:endParaRPr lang="es-ES" sz="1400" b="1" dirty="0" smtClean="0">
              <a:solidFill>
                <a:schemeClr val="accent1">
                  <a:lumMod val="75000"/>
                </a:schemeClr>
              </a:solidFill>
            </a:endParaRPr>
          </a:p>
          <a:p>
            <a:pPr algn="ctr"/>
            <a:r>
              <a:rPr lang="es-ES" sz="1400" b="1" dirty="0" smtClean="0">
                <a:solidFill>
                  <a:schemeClr val="accent1">
                    <a:lumMod val="75000"/>
                  </a:schemeClr>
                </a:solidFill>
              </a:rPr>
              <a:t>ANEXO II</a:t>
            </a:r>
          </a:p>
          <a:p>
            <a:pPr algn="ctr"/>
            <a:endParaRPr lang="es-ES" sz="1400" b="1" dirty="0" smtClean="0">
              <a:solidFill>
                <a:schemeClr val="accent1">
                  <a:lumMod val="75000"/>
                </a:schemeClr>
              </a:solidFill>
            </a:endParaRPr>
          </a:p>
          <a:p>
            <a:pPr lvl="5" algn="just"/>
            <a:r>
              <a:rPr lang="es-ES" sz="1200" b="1" dirty="0">
                <a:solidFill>
                  <a:schemeClr val="accent1">
                    <a:lumMod val="75000"/>
                  </a:schemeClr>
                </a:solidFill>
              </a:rPr>
              <a:t>Especie: Castaño - </a:t>
            </a:r>
            <a:r>
              <a:rPr lang="es-ES" sz="1200" b="1" i="1" dirty="0">
                <a:solidFill>
                  <a:schemeClr val="accent1">
                    <a:lumMod val="75000"/>
                  </a:schemeClr>
                </a:solidFill>
              </a:rPr>
              <a:t>Castanea sativa </a:t>
            </a:r>
            <a:r>
              <a:rPr lang="es-ES" sz="1200" b="1" dirty="0" err="1">
                <a:solidFill>
                  <a:schemeClr val="accent1">
                    <a:lumMod val="75000"/>
                  </a:schemeClr>
                </a:solidFill>
              </a:rPr>
              <a:t>Mill</a:t>
            </a:r>
            <a:r>
              <a:rPr lang="es-ES" sz="1200" b="1" dirty="0">
                <a:solidFill>
                  <a:schemeClr val="accent1">
                    <a:lumMod val="75000"/>
                  </a:schemeClr>
                </a:solidFill>
              </a:rPr>
              <a:t>.</a:t>
            </a:r>
          </a:p>
          <a:p>
            <a:pPr lvl="5" algn="just"/>
            <a:r>
              <a:rPr lang="es-ES" sz="1200" b="1" dirty="0">
                <a:solidFill>
                  <a:schemeClr val="accent1">
                    <a:lumMod val="75000"/>
                  </a:schemeClr>
                </a:solidFill>
              </a:rPr>
              <a:t>Inscripción definitiva</a:t>
            </a:r>
            <a:r>
              <a:rPr lang="es-ES" sz="1200" b="1" dirty="0" smtClean="0">
                <a:solidFill>
                  <a:schemeClr val="accent1">
                    <a:lumMod val="75000"/>
                  </a:schemeClr>
                </a:solidFill>
              </a:rPr>
              <a:t>:</a:t>
            </a:r>
          </a:p>
          <a:p>
            <a:pPr lvl="5" algn="just"/>
            <a:endParaRPr lang="es-ES" sz="1200" b="1" dirty="0">
              <a:solidFill>
                <a:schemeClr val="accent1">
                  <a:lumMod val="75000"/>
                </a:schemeClr>
              </a:solidFill>
            </a:endParaRPr>
          </a:p>
          <a:p>
            <a:pPr lvl="6" algn="just"/>
            <a:r>
              <a:rPr lang="es-ES" sz="1200" dirty="0">
                <a:solidFill>
                  <a:schemeClr val="accent1">
                    <a:lumMod val="75000"/>
                  </a:schemeClr>
                </a:solidFill>
              </a:rPr>
              <a:t>20160129 </a:t>
            </a:r>
            <a:r>
              <a:rPr lang="es-ES" sz="1200" dirty="0" err="1">
                <a:solidFill>
                  <a:schemeClr val="accent1">
                    <a:lumMod val="75000"/>
                  </a:schemeClr>
                </a:solidFill>
              </a:rPr>
              <a:t>Amarelante</a:t>
            </a:r>
            <a:r>
              <a:rPr lang="es-ES" sz="1200" dirty="0">
                <a:solidFill>
                  <a:schemeClr val="accent1">
                    <a:lumMod val="75000"/>
                  </a:schemeClr>
                </a:solidFill>
              </a:rPr>
              <a:t>.</a:t>
            </a:r>
          </a:p>
          <a:p>
            <a:pPr lvl="6" algn="just"/>
            <a:r>
              <a:rPr lang="es-ES" sz="1200" dirty="0">
                <a:solidFill>
                  <a:schemeClr val="accent1">
                    <a:lumMod val="75000"/>
                  </a:schemeClr>
                </a:solidFill>
              </a:rPr>
              <a:t>20160130 Branca.</a:t>
            </a:r>
          </a:p>
          <a:p>
            <a:pPr lvl="6" algn="just"/>
            <a:r>
              <a:rPr lang="es-ES" sz="1200" dirty="0">
                <a:solidFill>
                  <a:schemeClr val="accent1">
                    <a:lumMod val="75000"/>
                  </a:schemeClr>
                </a:solidFill>
              </a:rPr>
              <a:t>20160131 De </a:t>
            </a:r>
            <a:r>
              <a:rPr lang="es-ES" sz="1200" dirty="0" err="1">
                <a:solidFill>
                  <a:schemeClr val="accent1">
                    <a:lumMod val="75000"/>
                  </a:schemeClr>
                </a:solidFill>
              </a:rPr>
              <a:t>Parede</a:t>
            </a:r>
            <a:r>
              <a:rPr lang="es-ES" sz="1200" dirty="0">
                <a:solidFill>
                  <a:schemeClr val="accent1">
                    <a:lumMod val="75000"/>
                  </a:schemeClr>
                </a:solidFill>
              </a:rPr>
              <a:t>.</a:t>
            </a:r>
          </a:p>
          <a:p>
            <a:pPr lvl="6" algn="just"/>
            <a:r>
              <a:rPr lang="es-ES" sz="1200" dirty="0">
                <a:solidFill>
                  <a:schemeClr val="accent1">
                    <a:lumMod val="75000"/>
                  </a:schemeClr>
                </a:solidFill>
              </a:rPr>
              <a:t>20160132 De Presa.</a:t>
            </a:r>
          </a:p>
          <a:p>
            <a:pPr lvl="6" algn="just"/>
            <a:r>
              <a:rPr lang="es-ES" sz="1200" dirty="0">
                <a:solidFill>
                  <a:schemeClr val="accent1">
                    <a:lumMod val="75000"/>
                  </a:schemeClr>
                </a:solidFill>
              </a:rPr>
              <a:t>20160133 Famosa.</a:t>
            </a:r>
          </a:p>
          <a:p>
            <a:pPr lvl="6" algn="just"/>
            <a:r>
              <a:rPr lang="es-ES" sz="1200" dirty="0">
                <a:solidFill>
                  <a:schemeClr val="accent1">
                    <a:lumMod val="75000"/>
                  </a:schemeClr>
                </a:solidFill>
              </a:rPr>
              <a:t>20160134 Garrida.</a:t>
            </a:r>
          </a:p>
          <a:p>
            <a:pPr lvl="6" algn="just"/>
            <a:r>
              <a:rPr lang="es-ES" sz="1200" dirty="0">
                <a:solidFill>
                  <a:schemeClr val="accent1">
                    <a:lumMod val="75000"/>
                  </a:schemeClr>
                </a:solidFill>
              </a:rPr>
              <a:t>20160135 </a:t>
            </a:r>
            <a:r>
              <a:rPr lang="es-ES" sz="1200" dirty="0" err="1">
                <a:solidFill>
                  <a:schemeClr val="accent1">
                    <a:lumMod val="75000"/>
                  </a:schemeClr>
                </a:solidFill>
              </a:rPr>
              <a:t>Inxerta</a:t>
            </a:r>
            <a:r>
              <a:rPr lang="es-ES" sz="1200" dirty="0">
                <a:solidFill>
                  <a:schemeClr val="accent1">
                    <a:lumMod val="75000"/>
                  </a:schemeClr>
                </a:solidFill>
              </a:rPr>
              <a:t>.</a:t>
            </a:r>
          </a:p>
          <a:p>
            <a:pPr lvl="6" algn="just"/>
            <a:r>
              <a:rPr lang="es-ES" sz="1200" dirty="0">
                <a:solidFill>
                  <a:schemeClr val="accent1">
                    <a:lumMod val="75000"/>
                  </a:schemeClr>
                </a:solidFill>
              </a:rPr>
              <a:t>20160136 </a:t>
            </a:r>
            <a:r>
              <a:rPr lang="es-ES" sz="1200" dirty="0" err="1">
                <a:solidFill>
                  <a:schemeClr val="accent1">
                    <a:lumMod val="75000"/>
                  </a:schemeClr>
                </a:solidFill>
              </a:rPr>
              <a:t>Longal</a:t>
            </a:r>
            <a:r>
              <a:rPr lang="es-ES" sz="1200" dirty="0">
                <a:solidFill>
                  <a:schemeClr val="accent1">
                    <a:lumMod val="75000"/>
                  </a:schemeClr>
                </a:solidFill>
              </a:rPr>
              <a:t>.</a:t>
            </a:r>
          </a:p>
          <a:p>
            <a:pPr lvl="6" algn="just"/>
            <a:r>
              <a:rPr lang="es-ES" sz="1200" dirty="0">
                <a:solidFill>
                  <a:schemeClr val="accent1">
                    <a:lumMod val="75000"/>
                  </a:schemeClr>
                </a:solidFill>
              </a:rPr>
              <a:t>20160137 </a:t>
            </a:r>
            <a:r>
              <a:rPr lang="es-ES" sz="1200" dirty="0" err="1">
                <a:solidFill>
                  <a:schemeClr val="accent1">
                    <a:lumMod val="75000"/>
                  </a:schemeClr>
                </a:solidFill>
              </a:rPr>
              <a:t>Loura</a:t>
            </a:r>
            <a:r>
              <a:rPr lang="es-ES" sz="1200" dirty="0">
                <a:solidFill>
                  <a:schemeClr val="accent1">
                    <a:lumMod val="75000"/>
                  </a:schemeClr>
                </a:solidFill>
              </a:rPr>
              <a:t>.</a:t>
            </a:r>
          </a:p>
          <a:p>
            <a:pPr lvl="6" algn="just"/>
            <a:r>
              <a:rPr lang="es-ES" sz="1200" dirty="0">
                <a:solidFill>
                  <a:schemeClr val="accent1">
                    <a:lumMod val="75000"/>
                  </a:schemeClr>
                </a:solidFill>
              </a:rPr>
              <a:t>20160138 Luguesa.</a:t>
            </a:r>
          </a:p>
          <a:p>
            <a:pPr lvl="6" algn="just"/>
            <a:r>
              <a:rPr lang="es-ES" sz="1200" dirty="0">
                <a:solidFill>
                  <a:schemeClr val="accent1">
                    <a:lumMod val="75000"/>
                  </a:schemeClr>
                </a:solidFill>
              </a:rPr>
              <a:t>20160139 Negral.</a:t>
            </a:r>
          </a:p>
          <a:p>
            <a:pPr lvl="6" algn="just"/>
            <a:r>
              <a:rPr lang="es-ES" sz="1200" dirty="0">
                <a:solidFill>
                  <a:schemeClr val="accent1">
                    <a:lumMod val="75000"/>
                  </a:schemeClr>
                </a:solidFill>
              </a:rPr>
              <a:t>20160140 Picona.</a:t>
            </a:r>
          </a:p>
          <a:p>
            <a:pPr lvl="6" algn="just"/>
            <a:r>
              <a:rPr lang="es-ES" sz="1200" dirty="0">
                <a:solidFill>
                  <a:schemeClr val="accent1">
                    <a:lumMod val="75000"/>
                  </a:schemeClr>
                </a:solidFill>
              </a:rPr>
              <a:t>20160141 Puga de Afora.</a:t>
            </a:r>
          </a:p>
          <a:p>
            <a:pPr lvl="6" algn="just"/>
            <a:r>
              <a:rPr lang="es-ES" sz="1200" dirty="0">
                <a:solidFill>
                  <a:schemeClr val="accent1">
                    <a:lumMod val="75000"/>
                  </a:schemeClr>
                </a:solidFill>
              </a:rPr>
              <a:t>20160142 </a:t>
            </a:r>
            <a:r>
              <a:rPr lang="es-ES" sz="1200" dirty="0" err="1">
                <a:solidFill>
                  <a:schemeClr val="accent1">
                    <a:lumMod val="75000"/>
                  </a:schemeClr>
                </a:solidFill>
              </a:rPr>
              <a:t>Raigona</a:t>
            </a:r>
            <a:r>
              <a:rPr lang="es-ES" sz="1200" dirty="0">
                <a:solidFill>
                  <a:schemeClr val="accent1">
                    <a:lumMod val="75000"/>
                  </a:schemeClr>
                </a:solidFill>
              </a:rPr>
              <a:t>.</a:t>
            </a:r>
          </a:p>
          <a:p>
            <a:pPr lvl="6" algn="just"/>
            <a:r>
              <a:rPr lang="es-ES" sz="1200" dirty="0">
                <a:solidFill>
                  <a:schemeClr val="accent1">
                    <a:lumMod val="75000"/>
                  </a:schemeClr>
                </a:solidFill>
              </a:rPr>
              <a:t>20160143 Rapada.</a:t>
            </a:r>
          </a:p>
          <a:p>
            <a:pPr lvl="6" algn="just"/>
            <a:r>
              <a:rPr lang="es-ES" sz="1200" dirty="0">
                <a:solidFill>
                  <a:schemeClr val="accent1">
                    <a:lumMod val="75000"/>
                  </a:schemeClr>
                </a:solidFill>
              </a:rPr>
              <a:t>20160144 Ventura. </a:t>
            </a:r>
            <a:endParaRPr lang="es-ES" sz="1200" dirty="0" smtClean="0">
              <a:solidFill>
                <a:schemeClr val="accent1">
                  <a:lumMod val="75000"/>
                </a:schemeClr>
              </a:solidFill>
            </a:endParaRPr>
          </a:p>
          <a:p>
            <a:pPr algn="just">
              <a:buFontTx/>
              <a:buChar char="-"/>
            </a:pPr>
            <a:endParaRPr lang="es-ES" dirty="0">
              <a:solidFill>
                <a:schemeClr val="accent1">
                  <a:lumMod val="75000"/>
                </a:schemeClr>
              </a:solidFill>
            </a:endParaRPr>
          </a:p>
          <a:p>
            <a:pPr algn="just"/>
            <a:endParaRPr lang="es-ES" dirty="0" smtClean="0">
              <a:solidFill>
                <a:schemeClr val="accent1">
                  <a:lumMod val="75000"/>
                </a:schemeClr>
              </a:solidFill>
            </a:endParaRPr>
          </a:p>
          <a:p>
            <a:pPr algn="just"/>
            <a:endParaRPr lang="es-ES" dirty="0" smtClean="0"/>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4955" y="306976"/>
            <a:ext cx="7962945" cy="2308324"/>
          </a:xfrm>
          <a:prstGeom prst="rect">
            <a:avLst/>
          </a:prstGeom>
          <a:noFill/>
        </p:spPr>
        <p:txBody>
          <a:bodyPr wrap="square" rtlCol="0">
            <a:spAutoFit/>
          </a:bodyPr>
          <a:lstStyle/>
          <a:p>
            <a:pPr algn="just"/>
            <a:r>
              <a:rPr lang="es-ES" b="1" u="sng" dirty="0" smtClean="0">
                <a:solidFill>
                  <a:schemeClr val="accent1">
                    <a:lumMod val="75000"/>
                  </a:schemeClr>
                </a:solidFill>
              </a:rPr>
              <a:t>Consecuencias:</a:t>
            </a:r>
          </a:p>
          <a:p>
            <a:pPr algn="just"/>
            <a:endParaRPr lang="es-ES" b="1" u="sng" dirty="0" smtClean="0">
              <a:solidFill>
                <a:schemeClr val="accent1">
                  <a:lumMod val="75000"/>
                </a:schemeClr>
              </a:solidFill>
            </a:endParaRPr>
          </a:p>
          <a:p>
            <a:pPr algn="just"/>
            <a:r>
              <a:rPr lang="es-ES" dirty="0" smtClean="0">
                <a:solidFill>
                  <a:srgbClr val="FF0000"/>
                </a:solidFill>
              </a:rPr>
              <a:t>Regularización </a:t>
            </a:r>
            <a:r>
              <a:rPr lang="es-ES" dirty="0">
                <a:solidFill>
                  <a:srgbClr val="FF0000"/>
                </a:solidFill>
              </a:rPr>
              <a:t>de las variedades con Descripción Oficialmente Reconocida (DOR) </a:t>
            </a:r>
            <a:r>
              <a:rPr lang="es-ES" dirty="0">
                <a:solidFill>
                  <a:schemeClr val="accent1">
                    <a:lumMod val="75000"/>
                  </a:schemeClr>
                </a:solidFill>
              </a:rPr>
              <a:t>Acuerdo reunión de coordinación y grupo de trabajo sobre control y certificación de plantas de vivero, del pasado 28 de Mayo de 2015:</a:t>
            </a:r>
          </a:p>
          <a:p>
            <a:pPr algn="just">
              <a:buFontTx/>
              <a:buChar char="-"/>
            </a:pPr>
            <a:endParaRPr lang="es-ES" dirty="0">
              <a:solidFill>
                <a:schemeClr val="accent1">
                  <a:lumMod val="75000"/>
                </a:schemeClr>
              </a:solidFill>
            </a:endParaRPr>
          </a:p>
          <a:p>
            <a:pPr algn="just"/>
            <a:endParaRPr lang="es-ES" dirty="0" smtClean="0">
              <a:solidFill>
                <a:schemeClr val="accent1">
                  <a:lumMod val="75000"/>
                </a:schemeClr>
              </a:solidFill>
            </a:endParaRPr>
          </a:p>
          <a:p>
            <a:pPr algn="just"/>
            <a:endParaRPr lang="es-ES" dirty="0" smtClean="0"/>
          </a:p>
        </p:txBody>
      </p:sp>
      <p:pic>
        <p:nvPicPr>
          <p:cNvPr id="4"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699792" y="1772817"/>
            <a:ext cx="3024337" cy="54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8540" y="2318334"/>
            <a:ext cx="2805990" cy="422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6427" y="2318333"/>
            <a:ext cx="2743303" cy="422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179512"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4094953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lourey\Desktop\Logos\090 cons_med_rur\PNG\cons_med_rur-c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663" y="44624"/>
            <a:ext cx="2448272" cy="52458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31911" y="6373059"/>
            <a:ext cx="963725" cy="215444"/>
          </a:xfrm>
          <a:prstGeom prst="rect">
            <a:avLst/>
          </a:prstGeom>
        </p:spPr>
        <p:txBody>
          <a:bodyPr wrap="none">
            <a:spAutoFit/>
          </a:bodyPr>
          <a:lstStyle/>
          <a:p>
            <a:r>
              <a:rPr lang="es-ES" sz="800" b="1" i="1" dirty="0" smtClean="0">
                <a:solidFill>
                  <a:schemeClr val="accent1">
                    <a:lumMod val="75000"/>
                  </a:schemeClr>
                </a:solidFill>
                <a:effectLst>
                  <a:outerShdw blurRad="38100" dist="38100" dir="2700000" algn="tl">
                    <a:srgbClr val="000000">
                      <a:alpha val="43137"/>
                    </a:srgbClr>
                  </a:outerShdw>
                </a:effectLst>
                <a:cs typeface="Arial" pitchFamily="34" charset="0"/>
              </a:rPr>
              <a:t>SSPV/civ/10.03.17</a:t>
            </a:r>
            <a:endParaRPr lang="gl-ES" sz="800" b="1" i="1" dirty="0">
              <a:solidFill>
                <a:schemeClr val="accent1">
                  <a:lumMod val="75000"/>
                </a:schemeClr>
              </a:solidFill>
              <a:effectLst>
                <a:outerShdw blurRad="38100" dist="38100" dir="2700000" algn="tl">
                  <a:srgbClr val="000000">
                    <a:alpha val="43137"/>
                  </a:srgbClr>
                </a:outerShdw>
              </a:effectLst>
              <a:cs typeface="Arial" pitchFamily="34" charset="0"/>
            </a:endParaRPr>
          </a:p>
        </p:txBody>
      </p:sp>
      <p:sp>
        <p:nvSpPr>
          <p:cNvPr id="7" name="6 Rectángulo"/>
          <p:cNvSpPr/>
          <p:nvPr/>
        </p:nvSpPr>
        <p:spPr>
          <a:xfrm>
            <a:off x="331911" y="323364"/>
            <a:ext cx="4549387" cy="369332"/>
          </a:xfrm>
          <a:prstGeom prst="rect">
            <a:avLst/>
          </a:prstGeom>
        </p:spPr>
        <p:txBody>
          <a:bodyPr wrap="none">
            <a:spAutoFit/>
          </a:bodyPr>
          <a:lstStyle/>
          <a:p>
            <a:r>
              <a:rPr lang="es-ES" b="1" u="sng" dirty="0">
                <a:solidFill>
                  <a:schemeClr val="accent1">
                    <a:lumMod val="75000"/>
                  </a:schemeClr>
                </a:solidFill>
              </a:rPr>
              <a:t>Respecto al </a:t>
            </a:r>
            <a:r>
              <a:rPr lang="es-ES" b="1" u="sng" dirty="0" smtClean="0">
                <a:solidFill>
                  <a:schemeClr val="accent1">
                    <a:lumMod val="75000"/>
                  </a:schemeClr>
                </a:solidFill>
              </a:rPr>
              <a:t>Control y Certificación de plantas:</a:t>
            </a:r>
            <a:endParaRPr lang="es-ES" b="1" u="sng" dirty="0">
              <a:solidFill>
                <a:schemeClr val="accent1">
                  <a:lumMod val="75000"/>
                </a:schemeClr>
              </a:solidFill>
            </a:endParaRPr>
          </a:p>
        </p:txBody>
      </p:sp>
      <p:sp>
        <p:nvSpPr>
          <p:cNvPr id="8" name="7 Rectángulo"/>
          <p:cNvSpPr/>
          <p:nvPr/>
        </p:nvSpPr>
        <p:spPr>
          <a:xfrm>
            <a:off x="206694" y="1862822"/>
            <a:ext cx="8856984" cy="2862322"/>
          </a:xfrm>
          <a:prstGeom prst="rect">
            <a:avLst/>
          </a:prstGeom>
        </p:spPr>
        <p:txBody>
          <a:bodyPr wrap="square">
            <a:spAutoFit/>
          </a:bodyPr>
          <a:lstStyle/>
          <a:p>
            <a:pPr lvl="0"/>
            <a:r>
              <a:rPr lang="es-ES" dirty="0">
                <a:solidFill>
                  <a:srgbClr val="FF0000"/>
                </a:solidFill>
              </a:rPr>
              <a:t>Para planta CAC (o estándar</a:t>
            </a:r>
            <a:r>
              <a:rPr lang="es-ES" dirty="0" smtClean="0">
                <a:solidFill>
                  <a:srgbClr val="FF0000"/>
                </a:solidFill>
              </a:rPr>
              <a:t>) para PRODUCTORES, </a:t>
            </a:r>
            <a:r>
              <a:rPr lang="es-ES" dirty="0">
                <a:solidFill>
                  <a:srgbClr val="FF0000"/>
                </a:solidFill>
              </a:rPr>
              <a:t>se ha eliminado la etiqueta amarilla. </a:t>
            </a:r>
          </a:p>
          <a:p>
            <a:endParaRPr lang="es-ES" b="1" dirty="0" smtClean="0">
              <a:solidFill>
                <a:srgbClr val="FF0000"/>
              </a:solidFill>
            </a:endParaRPr>
          </a:p>
          <a:p>
            <a:r>
              <a:rPr lang="es-ES" b="1" dirty="0" smtClean="0">
                <a:solidFill>
                  <a:schemeClr val="accent1">
                    <a:lumMod val="75000"/>
                  </a:schemeClr>
                </a:solidFill>
              </a:rPr>
              <a:t>Artículo </a:t>
            </a:r>
            <a:r>
              <a:rPr lang="es-ES" b="1" dirty="0">
                <a:solidFill>
                  <a:schemeClr val="accent1">
                    <a:lumMod val="75000"/>
                  </a:schemeClr>
                </a:solidFill>
              </a:rPr>
              <a:t>44. </a:t>
            </a:r>
            <a:r>
              <a:rPr lang="es-ES" i="1" dirty="0">
                <a:solidFill>
                  <a:schemeClr val="accent1">
                    <a:lumMod val="75000"/>
                  </a:schemeClr>
                </a:solidFill>
              </a:rPr>
              <a:t>Documento del proveedor para materiales CAC y estándar</a:t>
            </a:r>
            <a:r>
              <a:rPr lang="es-ES" i="1" dirty="0" smtClean="0">
                <a:solidFill>
                  <a:schemeClr val="accent1">
                    <a:lumMod val="75000"/>
                  </a:schemeClr>
                </a:solidFill>
              </a:rPr>
              <a:t>.</a:t>
            </a:r>
          </a:p>
          <a:p>
            <a:endParaRPr lang="es-ES" i="1" dirty="0" smtClean="0">
              <a:solidFill>
                <a:schemeClr val="accent1">
                  <a:lumMod val="75000"/>
                </a:schemeClr>
              </a:solidFill>
            </a:endParaRPr>
          </a:p>
          <a:p>
            <a:pPr lvl="0" algn="just"/>
            <a:r>
              <a:rPr lang="es-ES" dirty="0">
                <a:solidFill>
                  <a:schemeClr val="accent1">
                    <a:lumMod val="75000"/>
                  </a:schemeClr>
                </a:solidFill>
              </a:rPr>
              <a:t>La norma solo obliga a que se use el “</a:t>
            </a:r>
            <a:r>
              <a:rPr lang="es-ES" b="1" dirty="0">
                <a:solidFill>
                  <a:schemeClr val="accent1">
                    <a:lumMod val="75000"/>
                  </a:schemeClr>
                </a:solidFill>
              </a:rPr>
              <a:t>documento del proveedor</a:t>
            </a:r>
            <a:r>
              <a:rPr lang="es-ES" dirty="0">
                <a:solidFill>
                  <a:schemeClr val="accent1">
                    <a:lumMod val="75000"/>
                  </a:schemeClr>
                </a:solidFill>
              </a:rPr>
              <a:t>”, y a que “el material a que acompaña el documento quede claramente identificado”. Art 44.2. No se le pide que se etiquete de un modo determinado, pero evidentemente la  mercancía debe quedar inequívocamente identificada con el documento, por un medio que el productor elija, pero que sea controlable por el inspector. </a:t>
            </a:r>
          </a:p>
          <a:p>
            <a:endParaRPr lang="es-ES" dirty="0">
              <a:solidFill>
                <a:schemeClr val="accent1">
                  <a:lumMod val="75000"/>
                </a:schemeClr>
              </a:solidFill>
            </a:endParaRPr>
          </a:p>
        </p:txBody>
      </p:sp>
      <p:sp>
        <p:nvSpPr>
          <p:cNvPr id="2" name="1 Rectángulo"/>
          <p:cNvSpPr/>
          <p:nvPr/>
        </p:nvSpPr>
        <p:spPr>
          <a:xfrm>
            <a:off x="2132252" y="667751"/>
            <a:ext cx="4572000" cy="923330"/>
          </a:xfrm>
          <a:prstGeom prst="rect">
            <a:avLst/>
          </a:prstGeom>
        </p:spPr>
        <p:txBody>
          <a:bodyPr>
            <a:spAutoFit/>
          </a:bodyPr>
          <a:lstStyle/>
          <a:p>
            <a:endParaRPr lang="es-ES" dirty="0"/>
          </a:p>
          <a:p>
            <a:pPr algn="ctr"/>
            <a:r>
              <a:rPr lang="es-ES" dirty="0">
                <a:solidFill>
                  <a:schemeClr val="accent1">
                    <a:lumMod val="75000"/>
                  </a:schemeClr>
                </a:solidFill>
              </a:rPr>
              <a:t>CAPITULO VIII</a:t>
            </a:r>
          </a:p>
          <a:p>
            <a:pPr algn="ctr"/>
            <a:r>
              <a:rPr lang="es-ES" b="1" dirty="0">
                <a:solidFill>
                  <a:schemeClr val="accent1">
                    <a:lumMod val="75000"/>
                  </a:schemeClr>
                </a:solidFill>
              </a:rPr>
              <a:t>Etiquetado, precintado y embalaje</a:t>
            </a:r>
          </a:p>
        </p:txBody>
      </p:sp>
    </p:spTree>
    <p:extLst>
      <p:ext uri="{BB962C8B-B14F-4D97-AF65-F5344CB8AC3E}">
        <p14:creationId xmlns:p14="http://schemas.microsoft.com/office/powerpoint/2010/main" val="4217711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64653"/>
      </a:dk2>
      <a:lt2>
        <a:srgbClr val="DDE9EC"/>
      </a:lt2>
      <a:accent1>
        <a:srgbClr val="727CA3"/>
      </a:accent1>
      <a:accent2>
        <a:srgbClr val="9FB8CD"/>
      </a:accent2>
      <a:accent3>
        <a:srgbClr val="E4E8AF"/>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TotalTime>
  <Words>1959</Words>
  <Application>Microsoft Office PowerPoint</Application>
  <PresentationFormat>Presentación en pantalla (4:3)</PresentationFormat>
  <Paragraphs>304</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MAGRAMA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vcolombo</dc:creator>
  <cp:lastModifiedBy>César Iglesias Vázquez</cp:lastModifiedBy>
  <cp:revision>255</cp:revision>
  <cp:lastPrinted>2016-11-15T13:12:08Z</cp:lastPrinted>
  <dcterms:created xsi:type="dcterms:W3CDTF">2015-10-19T15:36:58Z</dcterms:created>
  <dcterms:modified xsi:type="dcterms:W3CDTF">2017-03-10T10:16:12Z</dcterms:modified>
</cp:coreProperties>
</file>